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56" r:id="rId2"/>
    <p:sldId id="318" r:id="rId3"/>
    <p:sldId id="329" r:id="rId4"/>
    <p:sldId id="327" r:id="rId5"/>
    <p:sldId id="316" r:id="rId6"/>
    <p:sldId id="317" r:id="rId7"/>
    <p:sldId id="313" r:id="rId8"/>
    <p:sldId id="320" r:id="rId9"/>
    <p:sldId id="315" r:id="rId10"/>
    <p:sldId id="294" r:id="rId11"/>
    <p:sldId id="295" r:id="rId12"/>
    <p:sldId id="296" r:id="rId13"/>
    <p:sldId id="297" r:id="rId14"/>
    <p:sldId id="312" r:id="rId15"/>
    <p:sldId id="321" r:id="rId16"/>
    <p:sldId id="311" r:id="rId17"/>
    <p:sldId id="308" r:id="rId18"/>
    <p:sldId id="314" r:id="rId19"/>
    <p:sldId id="381" r:id="rId20"/>
    <p:sldId id="382" r:id="rId21"/>
    <p:sldId id="385" r:id="rId22"/>
    <p:sldId id="386" r:id="rId23"/>
    <p:sldId id="383" r:id="rId24"/>
    <p:sldId id="384" r:id="rId25"/>
    <p:sldId id="387" r:id="rId26"/>
    <p:sldId id="309" r:id="rId27"/>
    <p:sldId id="299" r:id="rId28"/>
    <p:sldId id="300" r:id="rId29"/>
    <p:sldId id="298" r:id="rId30"/>
    <p:sldId id="301" r:id="rId31"/>
    <p:sldId id="302" r:id="rId32"/>
    <p:sldId id="389" r:id="rId33"/>
    <p:sldId id="390" r:id="rId34"/>
    <p:sldId id="391" r:id="rId35"/>
    <p:sldId id="392" r:id="rId36"/>
    <p:sldId id="393" r:id="rId37"/>
    <p:sldId id="407" r:id="rId38"/>
    <p:sldId id="394" r:id="rId39"/>
    <p:sldId id="395" r:id="rId40"/>
    <p:sldId id="396" r:id="rId41"/>
    <p:sldId id="397" r:id="rId42"/>
    <p:sldId id="398" r:id="rId43"/>
    <p:sldId id="399" r:id="rId44"/>
    <p:sldId id="400" r:id="rId45"/>
    <p:sldId id="409" r:id="rId46"/>
    <p:sldId id="402" r:id="rId47"/>
    <p:sldId id="410" r:id="rId48"/>
    <p:sldId id="403" r:id="rId49"/>
    <p:sldId id="411" r:id="rId50"/>
    <p:sldId id="405" r:id="rId51"/>
    <p:sldId id="406" r:id="rId52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91"/>
    <a:srgbClr val="7F2D82"/>
    <a:srgbClr val="764283"/>
    <a:srgbClr val="095195"/>
    <a:srgbClr val="F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87755" autoAdjust="0"/>
  </p:normalViewPr>
  <p:slideViewPr>
    <p:cSldViewPr snapToGrid="0" snapToObjects="1">
      <p:cViewPr varScale="1">
        <p:scale>
          <a:sx n="83" d="100"/>
          <a:sy n="83" d="100"/>
        </p:scale>
        <p:origin x="10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291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BAED32-A9A1-43FC-8915-61966F8A6835}" type="doc">
      <dgm:prSet loTypeId="urn:microsoft.com/office/officeart/2005/8/layout/cycle2" loCatId="cycle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s-ES"/>
        </a:p>
      </dgm:t>
    </dgm:pt>
    <dgm:pt modelId="{696590DD-9CA8-469F-B8A2-1F2632172CE6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9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9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Planning</a:t>
          </a:r>
          <a:endParaRPr lang="es-ES" sz="10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5E1B374-0853-4F4E-9D9D-5E5F699C8AB2}" type="parTrans" cxnId="{B2CB5891-FB4C-4F40-8EB7-C77C3C8D31E7}">
      <dgm:prSet/>
      <dgm:spPr/>
      <dgm:t>
        <a:bodyPr/>
        <a:lstStyle/>
        <a:p>
          <a:endParaRPr lang="es-ES"/>
        </a:p>
      </dgm:t>
    </dgm:pt>
    <dgm:pt modelId="{E6AF780B-E7E4-4208-AFD0-6DC80F5B6FD3}" type="sibTrans" cxnId="{B2CB5891-FB4C-4F40-8EB7-C77C3C8D31E7}">
      <dgm:prSet/>
      <dgm:spPr/>
      <dgm:t>
        <a:bodyPr/>
        <a:lstStyle/>
        <a:p>
          <a:endParaRPr lang="es-ES"/>
        </a:p>
      </dgm:t>
    </dgm:pt>
    <dgm:pt modelId="{C317B0F5-D658-410D-B71E-35580FE13C8B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8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8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Execution</a:t>
          </a:r>
          <a:endParaRPr lang="es-ES" sz="9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8D1AE86-E516-4858-BFDD-16D1B07038E1}" type="parTrans" cxnId="{CCDDE799-AE3B-4A21-877F-7CF6C5DC7E7D}">
      <dgm:prSet/>
      <dgm:spPr/>
      <dgm:t>
        <a:bodyPr/>
        <a:lstStyle/>
        <a:p>
          <a:endParaRPr lang="es-ES"/>
        </a:p>
      </dgm:t>
    </dgm:pt>
    <dgm:pt modelId="{30B3753A-C410-4CD9-BBC4-BD255A6B50AD}" type="sibTrans" cxnId="{CCDDE799-AE3B-4A21-877F-7CF6C5DC7E7D}">
      <dgm:prSet/>
      <dgm:spPr/>
      <dgm:t>
        <a:bodyPr/>
        <a:lstStyle/>
        <a:p>
          <a:endParaRPr lang="es-ES" dirty="0"/>
        </a:p>
      </dgm:t>
    </dgm:pt>
    <dgm:pt modelId="{84925C4D-A814-4791-93A3-E29767F995E3}">
      <dgm:prSet phldrT="[Texto]" custT="1"/>
      <dgm:spPr>
        <a:solidFill>
          <a:srgbClr val="982881"/>
        </a:solidFill>
      </dgm:spPr>
      <dgm:t>
        <a:bodyPr lIns="0" tIns="0" rIns="0" bIns="0"/>
        <a:lstStyle/>
        <a:p>
          <a:r>
            <a:rPr lang="es-ES" sz="8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8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70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Retrospective</a:t>
          </a:r>
          <a:endParaRPr lang="es-ES" sz="8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13E45DD-EEAB-422A-BDD0-6A045EDF3E8B}" type="parTrans" cxnId="{5F6F86FC-044C-45F6-9026-5D788CBC217C}">
      <dgm:prSet/>
      <dgm:spPr/>
      <dgm:t>
        <a:bodyPr/>
        <a:lstStyle/>
        <a:p>
          <a:endParaRPr lang="es-ES"/>
        </a:p>
      </dgm:t>
    </dgm:pt>
    <dgm:pt modelId="{AA8729A3-D034-4106-BADB-7A99702DA059}" type="sibTrans" cxnId="{5F6F86FC-044C-45F6-9026-5D788CBC217C}">
      <dgm:prSet/>
      <dgm:spPr/>
      <dgm:t>
        <a:bodyPr/>
        <a:lstStyle/>
        <a:p>
          <a:endParaRPr lang="es-ES"/>
        </a:p>
      </dgm:t>
    </dgm:pt>
    <dgm:pt modelId="{30801FF7-7D70-404A-B4A7-0D1421348349}">
      <dgm:prSet phldrT="[Texto]" custT="1"/>
      <dgm:spPr>
        <a:solidFill>
          <a:srgbClr val="982881"/>
        </a:solidFill>
      </dgm:spPr>
      <dgm:t>
        <a:bodyPr/>
        <a:lstStyle/>
        <a:p>
          <a:r>
            <a:rPr lang="es-ES" sz="900" b="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1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1050" b="1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Review</a:t>
          </a:r>
          <a:endParaRPr lang="es-ES" sz="1000" b="1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A35CC75-A526-442C-82F0-02FE6C17097B}" type="parTrans" cxnId="{463A1515-6782-4051-8C6A-93611C09126C}">
      <dgm:prSet/>
      <dgm:spPr/>
      <dgm:t>
        <a:bodyPr/>
        <a:lstStyle/>
        <a:p>
          <a:endParaRPr lang="es-ES"/>
        </a:p>
      </dgm:t>
    </dgm:pt>
    <dgm:pt modelId="{06E10AA7-6493-4F5A-B8DE-E72A18CBD498}" type="sibTrans" cxnId="{463A1515-6782-4051-8C6A-93611C09126C}">
      <dgm:prSet custT="1"/>
      <dgm:spPr/>
      <dgm:t>
        <a:bodyPr/>
        <a:lstStyle/>
        <a:p>
          <a:endParaRPr lang="es-ES" sz="800"/>
        </a:p>
      </dgm:t>
    </dgm:pt>
    <dgm:pt modelId="{57792EAF-093A-4BCA-8B8E-C873AEDD048F}" type="pres">
      <dgm:prSet presAssocID="{A2BAED32-A9A1-43FC-8915-61966F8A6835}" presName="cycle" presStyleCnt="0">
        <dgm:presLayoutVars>
          <dgm:dir/>
          <dgm:resizeHandles val="exact"/>
        </dgm:presLayoutVars>
      </dgm:prSet>
      <dgm:spPr/>
    </dgm:pt>
    <dgm:pt modelId="{2B24A445-3653-4F2F-A344-2B4DBCC333AE}" type="pres">
      <dgm:prSet presAssocID="{696590DD-9CA8-469F-B8A2-1F2632172CE6}" presName="node" presStyleLbl="node1" presStyleIdx="0" presStyleCnt="4">
        <dgm:presLayoutVars>
          <dgm:bulletEnabled val="1"/>
        </dgm:presLayoutVars>
      </dgm:prSet>
      <dgm:spPr/>
    </dgm:pt>
    <dgm:pt modelId="{1D9BA23E-B305-4D35-AC8B-0683D4A3E231}" type="pres">
      <dgm:prSet presAssocID="{E6AF780B-E7E4-4208-AFD0-6DC80F5B6FD3}" presName="sibTrans" presStyleLbl="sibTrans2D1" presStyleIdx="0" presStyleCnt="4"/>
      <dgm:spPr/>
    </dgm:pt>
    <dgm:pt modelId="{0FABADDF-DF1D-4B7F-9707-EDDA93092A16}" type="pres">
      <dgm:prSet presAssocID="{E6AF780B-E7E4-4208-AFD0-6DC80F5B6FD3}" presName="connectorText" presStyleLbl="sibTrans2D1" presStyleIdx="0" presStyleCnt="4"/>
      <dgm:spPr/>
    </dgm:pt>
    <dgm:pt modelId="{0C1B024E-3DE8-40A7-AB64-35FA37B8485C}" type="pres">
      <dgm:prSet presAssocID="{C317B0F5-D658-410D-B71E-35580FE13C8B}" presName="node" presStyleLbl="node1" presStyleIdx="1" presStyleCnt="4">
        <dgm:presLayoutVars>
          <dgm:bulletEnabled val="1"/>
        </dgm:presLayoutVars>
      </dgm:prSet>
      <dgm:spPr/>
    </dgm:pt>
    <dgm:pt modelId="{CB405CFA-84A5-4CB7-9BE1-92FF801C92C9}" type="pres">
      <dgm:prSet presAssocID="{30B3753A-C410-4CD9-BBC4-BD255A6B50AD}" presName="sibTrans" presStyleLbl="sibTrans2D1" presStyleIdx="1" presStyleCnt="4"/>
      <dgm:spPr/>
    </dgm:pt>
    <dgm:pt modelId="{902F2BB2-6C6A-4619-9246-169F5246FA5E}" type="pres">
      <dgm:prSet presAssocID="{30B3753A-C410-4CD9-BBC4-BD255A6B50AD}" presName="connectorText" presStyleLbl="sibTrans2D1" presStyleIdx="1" presStyleCnt="4"/>
      <dgm:spPr/>
    </dgm:pt>
    <dgm:pt modelId="{473C2180-8DE4-467A-8538-0BA29DA72E90}" type="pres">
      <dgm:prSet presAssocID="{30801FF7-7D70-404A-B4A7-0D1421348349}" presName="node" presStyleLbl="node1" presStyleIdx="2" presStyleCnt="4">
        <dgm:presLayoutVars>
          <dgm:bulletEnabled val="1"/>
        </dgm:presLayoutVars>
      </dgm:prSet>
      <dgm:spPr/>
    </dgm:pt>
    <dgm:pt modelId="{7BAD1B2E-AA79-486D-BC5E-DD830CB1C544}" type="pres">
      <dgm:prSet presAssocID="{06E10AA7-6493-4F5A-B8DE-E72A18CBD498}" presName="sibTrans" presStyleLbl="sibTrans2D1" presStyleIdx="2" presStyleCnt="4"/>
      <dgm:spPr/>
    </dgm:pt>
    <dgm:pt modelId="{68FB392B-FE87-433D-AABC-D1DF160E929E}" type="pres">
      <dgm:prSet presAssocID="{06E10AA7-6493-4F5A-B8DE-E72A18CBD498}" presName="connectorText" presStyleLbl="sibTrans2D1" presStyleIdx="2" presStyleCnt="4"/>
      <dgm:spPr/>
    </dgm:pt>
    <dgm:pt modelId="{464D78E9-0FCE-4B83-93F9-7AF9C4F439A8}" type="pres">
      <dgm:prSet presAssocID="{84925C4D-A814-4791-93A3-E29767F995E3}" presName="node" presStyleLbl="node1" presStyleIdx="3" presStyleCnt="4" custScaleX="118449" custScaleY="118449">
        <dgm:presLayoutVars>
          <dgm:bulletEnabled val="1"/>
        </dgm:presLayoutVars>
      </dgm:prSet>
      <dgm:spPr/>
    </dgm:pt>
    <dgm:pt modelId="{AF490767-C027-46AD-A4DF-5EA71FD71EFA}" type="pres">
      <dgm:prSet presAssocID="{AA8729A3-D034-4106-BADB-7A99702DA059}" presName="sibTrans" presStyleLbl="sibTrans2D1" presStyleIdx="3" presStyleCnt="4"/>
      <dgm:spPr/>
    </dgm:pt>
    <dgm:pt modelId="{BBFE1058-3743-44EA-9CCD-8C198B9628B1}" type="pres">
      <dgm:prSet presAssocID="{AA8729A3-D034-4106-BADB-7A99702DA059}" presName="connectorText" presStyleLbl="sibTrans2D1" presStyleIdx="3" presStyleCnt="4"/>
      <dgm:spPr/>
    </dgm:pt>
  </dgm:ptLst>
  <dgm:cxnLst>
    <dgm:cxn modelId="{463A1515-6782-4051-8C6A-93611C09126C}" srcId="{A2BAED32-A9A1-43FC-8915-61966F8A6835}" destId="{30801FF7-7D70-404A-B4A7-0D1421348349}" srcOrd="2" destOrd="0" parTransId="{BA35CC75-A526-442C-82F0-02FE6C17097B}" sibTransId="{06E10AA7-6493-4F5A-B8DE-E72A18CBD498}"/>
    <dgm:cxn modelId="{2F04952C-D0E6-47DD-A354-CDEEEBA0DEF8}" type="presOf" srcId="{30801FF7-7D70-404A-B4A7-0D1421348349}" destId="{473C2180-8DE4-467A-8538-0BA29DA72E90}" srcOrd="0" destOrd="0" presId="urn:microsoft.com/office/officeart/2005/8/layout/cycle2"/>
    <dgm:cxn modelId="{C8BD9D69-EF10-4F0F-96C8-607AC4A7AFEB}" type="presOf" srcId="{E6AF780B-E7E4-4208-AFD0-6DC80F5B6FD3}" destId="{0FABADDF-DF1D-4B7F-9707-EDDA93092A16}" srcOrd="1" destOrd="0" presId="urn:microsoft.com/office/officeart/2005/8/layout/cycle2"/>
    <dgm:cxn modelId="{294E3A70-2410-4D71-AFC0-C8337330D36C}" type="presOf" srcId="{AA8729A3-D034-4106-BADB-7A99702DA059}" destId="{AF490767-C027-46AD-A4DF-5EA71FD71EFA}" srcOrd="0" destOrd="0" presId="urn:microsoft.com/office/officeart/2005/8/layout/cycle2"/>
    <dgm:cxn modelId="{61151B76-DB44-46FF-9DC0-62C3B0484EB7}" type="presOf" srcId="{30B3753A-C410-4CD9-BBC4-BD255A6B50AD}" destId="{CB405CFA-84A5-4CB7-9BE1-92FF801C92C9}" srcOrd="0" destOrd="0" presId="urn:microsoft.com/office/officeart/2005/8/layout/cycle2"/>
    <dgm:cxn modelId="{2DE39279-BE41-4823-A541-62FFD04404B5}" type="presOf" srcId="{84925C4D-A814-4791-93A3-E29767F995E3}" destId="{464D78E9-0FCE-4B83-93F9-7AF9C4F439A8}" srcOrd="0" destOrd="0" presId="urn:microsoft.com/office/officeart/2005/8/layout/cycle2"/>
    <dgm:cxn modelId="{0F9A0F84-ABF0-4D28-84FE-9B62D466E66D}" type="presOf" srcId="{696590DD-9CA8-469F-B8A2-1F2632172CE6}" destId="{2B24A445-3653-4F2F-A344-2B4DBCC333AE}" srcOrd="0" destOrd="0" presId="urn:microsoft.com/office/officeart/2005/8/layout/cycle2"/>
    <dgm:cxn modelId="{B2CB5891-FB4C-4F40-8EB7-C77C3C8D31E7}" srcId="{A2BAED32-A9A1-43FC-8915-61966F8A6835}" destId="{696590DD-9CA8-469F-B8A2-1F2632172CE6}" srcOrd="0" destOrd="0" parTransId="{E5E1B374-0853-4F4E-9D9D-5E5F699C8AB2}" sibTransId="{E6AF780B-E7E4-4208-AFD0-6DC80F5B6FD3}"/>
    <dgm:cxn modelId="{CCDDE799-AE3B-4A21-877F-7CF6C5DC7E7D}" srcId="{A2BAED32-A9A1-43FC-8915-61966F8A6835}" destId="{C317B0F5-D658-410D-B71E-35580FE13C8B}" srcOrd="1" destOrd="0" parTransId="{C8D1AE86-E516-4858-BFDD-16D1B07038E1}" sibTransId="{30B3753A-C410-4CD9-BBC4-BD255A6B50AD}"/>
    <dgm:cxn modelId="{516B1C9A-E4FF-4B91-8F6E-311923595579}" type="presOf" srcId="{30B3753A-C410-4CD9-BBC4-BD255A6B50AD}" destId="{902F2BB2-6C6A-4619-9246-169F5246FA5E}" srcOrd="1" destOrd="0" presId="urn:microsoft.com/office/officeart/2005/8/layout/cycle2"/>
    <dgm:cxn modelId="{1D14CAA0-B2B0-438E-A8A2-EAA023ADD167}" type="presOf" srcId="{E6AF780B-E7E4-4208-AFD0-6DC80F5B6FD3}" destId="{1D9BA23E-B305-4D35-AC8B-0683D4A3E231}" srcOrd="0" destOrd="0" presId="urn:microsoft.com/office/officeart/2005/8/layout/cycle2"/>
    <dgm:cxn modelId="{B814C9B9-FDFE-4797-BA39-29026AC7D29F}" type="presOf" srcId="{06E10AA7-6493-4F5A-B8DE-E72A18CBD498}" destId="{7BAD1B2E-AA79-486D-BC5E-DD830CB1C544}" srcOrd="0" destOrd="0" presId="urn:microsoft.com/office/officeart/2005/8/layout/cycle2"/>
    <dgm:cxn modelId="{03964EC8-649F-48CB-867D-DE579730C682}" type="presOf" srcId="{C317B0F5-D658-410D-B71E-35580FE13C8B}" destId="{0C1B024E-3DE8-40A7-AB64-35FA37B8485C}" srcOrd="0" destOrd="0" presId="urn:microsoft.com/office/officeart/2005/8/layout/cycle2"/>
    <dgm:cxn modelId="{7FA336D1-D900-4024-AC01-42C8982CE281}" type="presOf" srcId="{06E10AA7-6493-4F5A-B8DE-E72A18CBD498}" destId="{68FB392B-FE87-433D-AABC-D1DF160E929E}" srcOrd="1" destOrd="0" presId="urn:microsoft.com/office/officeart/2005/8/layout/cycle2"/>
    <dgm:cxn modelId="{82B078DA-974C-422A-9F7C-CEA5C030836A}" type="presOf" srcId="{AA8729A3-D034-4106-BADB-7A99702DA059}" destId="{BBFE1058-3743-44EA-9CCD-8C198B9628B1}" srcOrd="1" destOrd="0" presId="urn:microsoft.com/office/officeart/2005/8/layout/cycle2"/>
    <dgm:cxn modelId="{E0D8A4F5-BA1A-4240-A4CE-44999F6D5EA0}" type="presOf" srcId="{A2BAED32-A9A1-43FC-8915-61966F8A6835}" destId="{57792EAF-093A-4BCA-8B8E-C873AEDD048F}" srcOrd="0" destOrd="0" presId="urn:microsoft.com/office/officeart/2005/8/layout/cycle2"/>
    <dgm:cxn modelId="{5F6F86FC-044C-45F6-9026-5D788CBC217C}" srcId="{A2BAED32-A9A1-43FC-8915-61966F8A6835}" destId="{84925C4D-A814-4791-93A3-E29767F995E3}" srcOrd="3" destOrd="0" parTransId="{E13E45DD-EEAB-422A-BDD0-6A045EDF3E8B}" sibTransId="{AA8729A3-D034-4106-BADB-7A99702DA059}"/>
    <dgm:cxn modelId="{11A889AF-939B-44D9-AE25-BED545D4DF0B}" type="presParOf" srcId="{57792EAF-093A-4BCA-8B8E-C873AEDD048F}" destId="{2B24A445-3653-4F2F-A344-2B4DBCC333AE}" srcOrd="0" destOrd="0" presId="urn:microsoft.com/office/officeart/2005/8/layout/cycle2"/>
    <dgm:cxn modelId="{5DD7A73E-76AB-41BA-B88F-306A77873995}" type="presParOf" srcId="{57792EAF-093A-4BCA-8B8E-C873AEDD048F}" destId="{1D9BA23E-B305-4D35-AC8B-0683D4A3E231}" srcOrd="1" destOrd="0" presId="urn:microsoft.com/office/officeart/2005/8/layout/cycle2"/>
    <dgm:cxn modelId="{0F4B39BF-6CA4-4311-A345-F6E0F90BBF4D}" type="presParOf" srcId="{1D9BA23E-B305-4D35-AC8B-0683D4A3E231}" destId="{0FABADDF-DF1D-4B7F-9707-EDDA93092A16}" srcOrd="0" destOrd="0" presId="urn:microsoft.com/office/officeart/2005/8/layout/cycle2"/>
    <dgm:cxn modelId="{428B86E9-269F-4818-A178-C84CC8157EE6}" type="presParOf" srcId="{57792EAF-093A-4BCA-8B8E-C873AEDD048F}" destId="{0C1B024E-3DE8-40A7-AB64-35FA37B8485C}" srcOrd="2" destOrd="0" presId="urn:microsoft.com/office/officeart/2005/8/layout/cycle2"/>
    <dgm:cxn modelId="{685F8C98-C601-4FDD-A612-6327772E28EB}" type="presParOf" srcId="{57792EAF-093A-4BCA-8B8E-C873AEDD048F}" destId="{CB405CFA-84A5-4CB7-9BE1-92FF801C92C9}" srcOrd="3" destOrd="0" presId="urn:microsoft.com/office/officeart/2005/8/layout/cycle2"/>
    <dgm:cxn modelId="{F4524BBD-2928-4C57-ACD3-8F818ED8159C}" type="presParOf" srcId="{CB405CFA-84A5-4CB7-9BE1-92FF801C92C9}" destId="{902F2BB2-6C6A-4619-9246-169F5246FA5E}" srcOrd="0" destOrd="0" presId="urn:microsoft.com/office/officeart/2005/8/layout/cycle2"/>
    <dgm:cxn modelId="{5AFC6F03-572B-4C93-AB18-B5706614049A}" type="presParOf" srcId="{57792EAF-093A-4BCA-8B8E-C873AEDD048F}" destId="{473C2180-8DE4-467A-8538-0BA29DA72E90}" srcOrd="4" destOrd="0" presId="urn:microsoft.com/office/officeart/2005/8/layout/cycle2"/>
    <dgm:cxn modelId="{8588AD71-C1B4-4B57-9A01-A8517121C7B9}" type="presParOf" srcId="{57792EAF-093A-4BCA-8B8E-C873AEDD048F}" destId="{7BAD1B2E-AA79-486D-BC5E-DD830CB1C544}" srcOrd="5" destOrd="0" presId="urn:microsoft.com/office/officeart/2005/8/layout/cycle2"/>
    <dgm:cxn modelId="{A4CCE351-178A-49E7-A236-527B147B6FC7}" type="presParOf" srcId="{7BAD1B2E-AA79-486D-BC5E-DD830CB1C544}" destId="{68FB392B-FE87-433D-AABC-D1DF160E929E}" srcOrd="0" destOrd="0" presId="urn:microsoft.com/office/officeart/2005/8/layout/cycle2"/>
    <dgm:cxn modelId="{1BC561CF-EB56-4B5C-95A1-F1D7B1136B36}" type="presParOf" srcId="{57792EAF-093A-4BCA-8B8E-C873AEDD048F}" destId="{464D78E9-0FCE-4B83-93F9-7AF9C4F439A8}" srcOrd="6" destOrd="0" presId="urn:microsoft.com/office/officeart/2005/8/layout/cycle2"/>
    <dgm:cxn modelId="{0DC6D7E8-90BB-4F3A-A316-E5AF67668A77}" type="presParOf" srcId="{57792EAF-093A-4BCA-8B8E-C873AEDD048F}" destId="{AF490767-C027-46AD-A4DF-5EA71FD71EFA}" srcOrd="7" destOrd="0" presId="urn:microsoft.com/office/officeart/2005/8/layout/cycle2"/>
    <dgm:cxn modelId="{3BD16DD9-4018-4353-9B3A-C50EC111C51E}" type="presParOf" srcId="{AF490767-C027-46AD-A4DF-5EA71FD71EFA}" destId="{BBFE1058-3743-44EA-9CCD-8C198B9628B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4A445-3653-4F2F-A344-2B4DBCC333AE}">
      <dsp:nvSpPr>
        <dsp:cNvPr id="0" name=""/>
        <dsp:cNvSpPr/>
      </dsp:nvSpPr>
      <dsp:spPr>
        <a:xfrm>
          <a:off x="1321120" y="546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9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Planning</a:t>
          </a:r>
          <a:endParaRPr lang="es-ES" sz="10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12703" y="92129"/>
        <a:ext cx="442205" cy="442205"/>
      </dsp:txXfrm>
    </dsp:sp>
    <dsp:sp modelId="{1D9BA23E-B305-4D35-AC8B-0683D4A3E231}">
      <dsp:nvSpPr>
        <dsp:cNvPr id="0" name=""/>
        <dsp:cNvSpPr/>
      </dsp:nvSpPr>
      <dsp:spPr>
        <a:xfrm rot="2700000">
          <a:off x="1879371" y="536436"/>
          <a:ext cx="166340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886679" y="561005"/>
        <a:ext cx="116438" cy="126638"/>
      </dsp:txXfrm>
    </dsp:sp>
    <dsp:sp modelId="{0C1B024E-3DE8-40A7-AB64-35FA37B8485C}">
      <dsp:nvSpPr>
        <dsp:cNvPr id="0" name=""/>
        <dsp:cNvSpPr/>
      </dsp:nvSpPr>
      <dsp:spPr>
        <a:xfrm>
          <a:off x="1985249" y="664675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9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8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Execution</a:t>
          </a:r>
          <a:endParaRPr lang="es-ES" sz="9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076832" y="756258"/>
        <a:ext cx="442205" cy="442205"/>
      </dsp:txXfrm>
    </dsp:sp>
    <dsp:sp modelId="{CB405CFA-84A5-4CB7-9BE1-92FF801C92C9}">
      <dsp:nvSpPr>
        <dsp:cNvPr id="0" name=""/>
        <dsp:cNvSpPr/>
      </dsp:nvSpPr>
      <dsp:spPr>
        <a:xfrm rot="8100000">
          <a:off x="1886029" y="1200565"/>
          <a:ext cx="166340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90432"/>
            <a:satOff val="-209"/>
            <a:lumOff val="66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 dirty="0"/>
        </a:p>
      </dsp:txBody>
      <dsp:txXfrm rot="10800000">
        <a:off x="1928623" y="1225134"/>
        <a:ext cx="116438" cy="126638"/>
      </dsp:txXfrm>
    </dsp:sp>
    <dsp:sp modelId="{473C2180-8DE4-467A-8538-0BA29DA72E90}">
      <dsp:nvSpPr>
        <dsp:cNvPr id="0" name=""/>
        <dsp:cNvSpPr/>
      </dsp:nvSpPr>
      <dsp:spPr>
        <a:xfrm>
          <a:off x="1321120" y="1328804"/>
          <a:ext cx="625371" cy="625371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9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10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105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Review</a:t>
          </a:r>
          <a:endParaRPr lang="es-ES" sz="10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1412703" y="1420387"/>
        <a:ext cx="442205" cy="442205"/>
      </dsp:txXfrm>
    </dsp:sp>
    <dsp:sp modelId="{7BAD1B2E-AA79-486D-BC5E-DD830CB1C544}">
      <dsp:nvSpPr>
        <dsp:cNvPr id="0" name=""/>
        <dsp:cNvSpPr/>
      </dsp:nvSpPr>
      <dsp:spPr>
        <a:xfrm rot="13500000">
          <a:off x="1256971" y="1227006"/>
          <a:ext cx="135766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180863"/>
            <a:satOff val="-417"/>
            <a:lumOff val="132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800" kern="1200"/>
        </a:p>
      </dsp:txBody>
      <dsp:txXfrm rot="10800000">
        <a:off x="1291736" y="1283618"/>
        <a:ext cx="95036" cy="126638"/>
      </dsp:txXfrm>
    </dsp:sp>
    <dsp:sp modelId="{464D78E9-0FCE-4B83-93F9-7AF9C4F439A8}">
      <dsp:nvSpPr>
        <dsp:cNvPr id="0" name=""/>
        <dsp:cNvSpPr/>
      </dsp:nvSpPr>
      <dsp:spPr>
        <a:xfrm>
          <a:off x="599303" y="606988"/>
          <a:ext cx="740745" cy="740745"/>
        </a:xfrm>
        <a:prstGeom prst="ellipse">
          <a:avLst/>
        </a:prstGeom>
        <a:solidFill>
          <a:srgbClr val="98288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800" b="0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Iteration</a:t>
          </a:r>
          <a:r>
            <a:rPr lang="es-ES" sz="800" b="0" kern="120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s-ES" sz="700" b="1" kern="1200" cap="none" spc="0" dirty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Retrospective</a:t>
          </a:r>
          <a:endParaRPr lang="es-ES" sz="800" b="1" kern="1200" cap="none" spc="0" dirty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07783" y="715468"/>
        <a:ext cx="523785" cy="523785"/>
      </dsp:txXfrm>
    </dsp:sp>
    <dsp:sp modelId="{AF490767-C027-46AD-A4DF-5EA71FD71EFA}">
      <dsp:nvSpPr>
        <dsp:cNvPr id="0" name=""/>
        <dsp:cNvSpPr/>
      </dsp:nvSpPr>
      <dsp:spPr>
        <a:xfrm rot="18900000">
          <a:off x="1251537" y="522086"/>
          <a:ext cx="135766" cy="211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271295"/>
            <a:satOff val="-626"/>
            <a:lumOff val="198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1257502" y="578698"/>
        <a:ext cx="95036" cy="126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8193DBE-79C7-4199-A9FE-57640C5729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172DD52-F683-43EF-82A2-6768D001E7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A31F4-A49D-441B-B213-76A0F1ED89FF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D7682C-5A25-4AB3-84C2-830C876DED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68637E9-750D-4D45-81CB-14ECED75DC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05AD0-3DC6-4188-811F-5850FFE56D4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5144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E38F-B158-4CDB-868A-4CF8854C0BD3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75F31-35E9-41CE-9F9E-F7113C6F378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448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ense-Respond-Successful-Organizations-Continuously/dp/1633691888/ref=asap_bc?ie=UTF8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nseandrespondpress.com/" TargetMode="External"/><Relationship Id="rId5" Type="http://schemas.openxmlformats.org/officeDocument/2006/relationships/hyperlink" Target="https://www.amazon.com/Lean-Agile-Design-Thinking-High-Performing/dp/0999476912/" TargetMode="External"/><Relationship Id="rId4" Type="http://schemas.openxmlformats.org/officeDocument/2006/relationships/hyperlink" Target="https://www.amazon.com/Lean-UX-Designing-Great-Products/dp/1491953608/ref=asap_bc?ie=UTF8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Música de fondo,</a:t>
            </a:r>
          </a:p>
          <a:p>
            <a:r>
              <a:rPr lang="es-ES" dirty="0"/>
              <a:t>Saludo enérgico.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623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Coautor de 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Sense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and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Respond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Lean UX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Lean vs Agile vs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Design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Thinking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 Recientemente, cofundo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Sense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&amp;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Respond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Press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una editorial para libros de negocios modernos y transformacionales.</a:t>
            </a:r>
          </a:p>
          <a:p>
            <a:endParaRPr lang="es-C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Actualmente es Director General en la oficina de Neo en la ciudad de Nueva York. Anteriormente, Jeff había dirigido equipos en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TheLadders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Publicis Modem,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WebTrends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Fidelity y AOL.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80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aquí entonces es cuando la agilidad comienza a tener relevancia.</a:t>
            </a:r>
          </a:p>
          <a:p>
            <a:r>
              <a:rPr lang="es-ES" dirty="0"/>
              <a:t>No es una moda, es un marco de trabajo que impacta en lo mas profundo de la cultura y ayuda a las organizaciones </a:t>
            </a:r>
          </a:p>
          <a:p>
            <a:r>
              <a:rPr lang="es-ES" dirty="0"/>
              <a:t>a ser mas adaptativas, mas </a:t>
            </a:r>
            <a:r>
              <a:rPr lang="es-ES" dirty="0" err="1"/>
              <a:t>rapidas</a:t>
            </a:r>
            <a:r>
              <a:rPr lang="es-ES" dirty="0"/>
              <a:t> y </a:t>
            </a:r>
            <a:r>
              <a:rPr lang="es-ES" dirty="0" err="1"/>
              <a:t>entiendase</a:t>
            </a:r>
            <a:r>
              <a:rPr lang="es-ES" dirty="0"/>
              <a:t> </a:t>
            </a:r>
            <a:r>
              <a:rPr lang="es-ES" dirty="0" err="1"/>
              <a:t>rapidas</a:t>
            </a:r>
            <a:r>
              <a:rPr lang="es-ES" dirty="0"/>
              <a:t> por no solo poner </a:t>
            </a:r>
            <a:r>
              <a:rPr lang="es-ES" dirty="0" err="1"/>
              <a:t>rapido</a:t>
            </a:r>
            <a:r>
              <a:rPr lang="es-ES" dirty="0"/>
              <a:t> un producto en </a:t>
            </a:r>
            <a:r>
              <a:rPr lang="es-ES" dirty="0" err="1"/>
              <a:t>produccion</a:t>
            </a:r>
            <a:r>
              <a:rPr lang="es-ES" dirty="0"/>
              <a:t> sino satisfacer una </a:t>
            </a:r>
            <a:r>
              <a:rPr lang="es-ES" dirty="0" err="1"/>
              <a:t>nesecidad</a:t>
            </a:r>
            <a:r>
              <a:rPr lang="es-ES" dirty="0"/>
              <a:t> del los clientes Rápidamente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0437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aquí entonces es cuando la agilidad comienza a tener relevancia.</a:t>
            </a:r>
          </a:p>
          <a:p>
            <a:r>
              <a:rPr lang="es-ES" dirty="0"/>
              <a:t>No es una moda, es un marco de trabajo que impacta en lo mas profundo de la cultura y ayuda a las organizaciones </a:t>
            </a:r>
          </a:p>
          <a:p>
            <a:r>
              <a:rPr lang="es-ES" dirty="0"/>
              <a:t>a ser mas adaptativas, mas </a:t>
            </a:r>
            <a:r>
              <a:rPr lang="es-ES" dirty="0" err="1"/>
              <a:t>rapidas</a:t>
            </a:r>
            <a:r>
              <a:rPr lang="es-ES" dirty="0"/>
              <a:t> y </a:t>
            </a:r>
            <a:r>
              <a:rPr lang="es-ES" dirty="0" err="1"/>
              <a:t>entiendase</a:t>
            </a:r>
            <a:r>
              <a:rPr lang="es-ES" dirty="0"/>
              <a:t> </a:t>
            </a:r>
            <a:r>
              <a:rPr lang="es-ES" dirty="0" err="1"/>
              <a:t>rapidas</a:t>
            </a:r>
            <a:r>
              <a:rPr lang="es-ES" dirty="0"/>
              <a:t> por no solo poner </a:t>
            </a:r>
            <a:r>
              <a:rPr lang="es-ES" dirty="0" err="1"/>
              <a:t>rapido</a:t>
            </a:r>
            <a:r>
              <a:rPr lang="es-ES" dirty="0"/>
              <a:t> un producto en </a:t>
            </a:r>
            <a:r>
              <a:rPr lang="es-ES" dirty="0" err="1"/>
              <a:t>produccion</a:t>
            </a:r>
            <a:r>
              <a:rPr lang="es-ES" dirty="0"/>
              <a:t> sino satisfacer una </a:t>
            </a:r>
            <a:r>
              <a:rPr lang="es-ES" dirty="0" err="1"/>
              <a:t>nesecidad</a:t>
            </a:r>
            <a:r>
              <a:rPr lang="es-ES" dirty="0"/>
              <a:t> del los clientes Rápidamente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2005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Bienvenidos, por que y para que están aquí.</a:t>
            </a:r>
          </a:p>
          <a:p>
            <a:r>
              <a:rPr lang="es-ES" dirty="0"/>
              <a:t>La experiencia que van a vivir</a:t>
            </a:r>
          </a:p>
          <a:p>
            <a:r>
              <a:rPr lang="es-ES" dirty="0"/>
              <a:t>Contar la agenda de las sesiones</a:t>
            </a:r>
          </a:p>
          <a:p>
            <a:r>
              <a:rPr lang="es-ES" dirty="0"/>
              <a:t>Y lo que se espera de su participación.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8740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Presentación Carolina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408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Presentación Carolina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859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Se arma entre todos las reglas de juego del taller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264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Juego de la telaraña</a:t>
            </a:r>
          </a:p>
          <a:p>
            <a:r>
              <a:rPr lang="es-ES" dirty="0"/>
              <a:t>Lana</a:t>
            </a:r>
          </a:p>
          <a:p>
            <a:r>
              <a:rPr lang="es-ES" dirty="0"/>
              <a:t>Nombre área pasatiempo</a:t>
            </a:r>
          </a:p>
          <a:p>
            <a:r>
              <a:rPr lang="es-ES" dirty="0"/>
              <a:t>Se regresa diciendo nombre área y pasatiempo de la persona que lo lanzó hasta desenredar la telaraña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438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Plan b: Reflexión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9325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Video </a:t>
            </a:r>
            <a:r>
              <a:rPr lang="es-ES" dirty="0" err="1"/>
              <a:t>Blackbuster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1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Valoración del mercado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023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25/04/2019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7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6506547" y="1183961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16115" y="1183961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4" y="4590470"/>
            <a:ext cx="1050541" cy="33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75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4" y="151738"/>
            <a:ext cx="4577675" cy="1395632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4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>
                <a:solidFill>
                  <a:srgbClr val="26478D"/>
                </a:solidFill>
                <a:latin typeface="Arial" panose="020B0604020202020204"/>
                <a:cs typeface="Arial" panose="020B0604020202020204"/>
              </a:rPr>
              <a:t> Thanks.</a:t>
            </a:r>
            <a:endParaRPr lang="en-US" sz="2400" noProof="0" dirty="0">
              <a:solidFill>
                <a:srgbClr val="26478D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332183" y="2154713"/>
            <a:ext cx="4179987" cy="572633"/>
          </a:xfrm>
        </p:spPr>
        <p:txBody>
          <a:bodyPr>
            <a:normAutofit/>
          </a:bodyPr>
          <a:lstStyle>
            <a:lvl1pPr marL="0" marR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/>
            </a:lvl1pPr>
          </a:lstStyle>
          <a:p>
            <a:pPr marL="0" marR="0" lvl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Presentado por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Xxxx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 </a:t>
            </a:r>
            <a:r>
              <a:rPr kumimoji="0" lang="es-ES_tradnl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Xxxxxx</a:t>
            </a: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, Arial regular, 12 pts.</a:t>
            </a:r>
          </a:p>
          <a:p>
            <a:pPr marL="0" marR="0" lvl="0" indent="0" algn="l" defTabSz="6853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</a:rPr>
              <a:t>Día/Mes/Año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5" y="3796886"/>
            <a:ext cx="2278301" cy="73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6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25/04/2019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  <p:pic>
        <p:nvPicPr>
          <p:cNvPr id="8" name="Imagen 7" descr="Imagen que contiene foto, interior, pared, persona&#10;&#10;Descripción generada automáticamente">
            <a:extLst>
              <a:ext uri="{FF2B5EF4-FFF2-40B4-BE49-F238E27FC236}">
                <a16:creationId xmlns:a16="http://schemas.microsoft.com/office/drawing/2014/main" id="{CFFAC2FE-2156-4497-8CA8-EBE45C5EC4D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6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../../Stefanini/Agile/ProyectoDarkBlader_Ejecutivo.mpg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../../../../../../Stefanini/Agile/ProyectoDarkBlader.mpg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../../../../../../Stefanini/Agile/ProyectoDarkBlader.mpg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../../../../../../Stefanini/Agile/ProyectoDarkBlader.mpg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../../../../../../Stefanini/Agile/ProyectoDarkBlader.m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34" Type="http://schemas.openxmlformats.org/officeDocument/2006/relationships/image" Target="../media/image82.sv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2" Type="http://schemas.openxmlformats.org/officeDocument/2006/relationships/image" Target="../media/image50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Relationship Id="rId30" Type="http://schemas.openxmlformats.org/officeDocument/2006/relationships/image" Target="../media/image78.svg"/><Relationship Id="rId8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12" Type="http://schemas.openxmlformats.org/officeDocument/2006/relationships/slide" Target="slide2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9.xml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0" Type="http://schemas.openxmlformats.org/officeDocument/2006/relationships/slide" Target="slide31.xml"/><Relationship Id="rId4" Type="http://schemas.openxmlformats.org/officeDocument/2006/relationships/slide" Target="slide30.xml"/><Relationship Id="rId9" Type="http://schemas.openxmlformats.org/officeDocument/2006/relationships/image" Target="../media/image86.png"/><Relationship Id="rId1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../../../../../../Stefanini/Agile/ProyectoDarkBlader.mp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3dexport.com/3dmodel-snack-vending-machine-72505.htm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21" Type="http://schemas.microsoft.com/office/2007/relationships/hdphoto" Target="../media/hdphoto1.wdp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21" Type="http://schemas.microsoft.com/office/2007/relationships/hdphoto" Target="../media/hdphoto1.wdp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slide" Target="slide13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5.png"/><Relationship Id="rId5" Type="http://schemas.openxmlformats.org/officeDocument/2006/relationships/image" Target="../media/image84.png"/><Relationship Id="rId15" Type="http://schemas.openxmlformats.org/officeDocument/2006/relationships/image" Target="../media/image99.png"/><Relationship Id="rId10" Type="http://schemas.openxmlformats.org/officeDocument/2006/relationships/image" Target="../media/image89.png"/><Relationship Id="rId19" Type="http://schemas.openxmlformats.org/officeDocument/2006/relationships/image" Target="../media/image103.png"/><Relationship Id="rId4" Type="http://schemas.openxmlformats.org/officeDocument/2006/relationships/slide" Target="slide16.xml"/><Relationship Id="rId9" Type="http://schemas.openxmlformats.org/officeDocument/2006/relationships/image" Target="../media/image88.png"/><Relationship Id="rId1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sentado, mujer, hombre&#10;&#10;Descripción generada automáticamente">
            <a:extLst>
              <a:ext uri="{FF2B5EF4-FFF2-40B4-BE49-F238E27FC236}">
                <a16:creationId xmlns:a16="http://schemas.microsoft.com/office/drawing/2014/main" id="{8EB57FE5-E397-4AF7-AF7D-C37961B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923489" y="3469080"/>
            <a:ext cx="5148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</a:t>
            </a:r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Agile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28984" y="2098543"/>
            <a:ext cx="5194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¿Transformación Ágil?</a:t>
            </a:r>
          </a:p>
        </p:txBody>
      </p:sp>
    </p:spTree>
    <p:extLst>
      <p:ext uri="{BB962C8B-B14F-4D97-AF65-F5344CB8AC3E}">
        <p14:creationId xmlns:p14="http://schemas.microsoft.com/office/powerpoint/2010/main" val="2524559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011" y="254743"/>
            <a:ext cx="6102707" cy="45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7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6"/>
          <a:stretch/>
        </p:blipFill>
        <p:spPr>
          <a:xfrm>
            <a:off x="1776846" y="259310"/>
            <a:ext cx="5103360" cy="440620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776846" y="4832986"/>
            <a:ext cx="516214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700" dirty="0">
                <a:latin typeface="Arial" panose="020B0604020202020204" pitchFamily="34" charset="0"/>
                <a:cs typeface="Arial" panose="020B0604020202020204" pitchFamily="34" charset="0"/>
              </a:rPr>
              <a:t>https://www.forbes.com/sites/liyanchen/2015/08/11/the-most-valuable-employees-snapchat-doubles-facebook/#328e6febf754</a:t>
            </a:r>
          </a:p>
        </p:txBody>
      </p:sp>
    </p:spTree>
    <p:extLst>
      <p:ext uri="{BB962C8B-B14F-4D97-AF65-F5344CB8AC3E}">
        <p14:creationId xmlns:p14="http://schemas.microsoft.com/office/powerpoint/2010/main" val="178836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070227" y="2163394"/>
            <a:ext cx="70241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¿Esto no Asusta o Nos Anima?</a:t>
            </a:r>
          </a:p>
        </p:txBody>
      </p:sp>
    </p:spTree>
    <p:extLst>
      <p:ext uri="{BB962C8B-B14F-4D97-AF65-F5344CB8AC3E}">
        <p14:creationId xmlns:p14="http://schemas.microsoft.com/office/powerpoint/2010/main" val="148721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556718" y="1129043"/>
            <a:ext cx="5166787" cy="28931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just" defTabSz="914400">
              <a:defRPr/>
            </a:pP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"Ahora estamos todos en el negocio del Software"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Independientemente del servicio o producto que proporcionemos. Esto nos obliga a re-organizar como estructuramos y gestionamos nuestras organizaciones [...] </a:t>
            </a:r>
          </a:p>
          <a:p>
            <a:pPr lvl="0" algn="just" defTabSz="914400">
              <a:defRPr/>
            </a:pP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Las decisiones se deben tomar rápidamente - las direcciones cambian de la noche a la mañana</a:t>
            </a:r>
            <a:r>
              <a:rPr lang="es-CO" sz="1400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para poder dar soporte a esta optimización rápida e iterativa de nuestros productos, </a:t>
            </a:r>
          </a:p>
          <a:p>
            <a:pPr lvl="0" algn="just" defTabSz="914400">
              <a:defRPr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organización que financia, gestionan, provee y que lideran a nuestras personas deben mostrar el mismo nivel de agilidad.</a:t>
            </a:r>
          </a:p>
          <a:p>
            <a:pPr lvl="0" algn="just" defTabSz="914400">
              <a:defRPr/>
            </a:pP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frase </a:t>
            </a:r>
            <a:r>
              <a:rPr lang="es-CO" sz="14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"Así es que se ha hecho siempre"</a:t>
            </a:r>
            <a:r>
              <a:rPr lang="es-CO" sz="1400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 algo que pone a la gestión de la empresa en conflicto directo con la capacidad de ejecución de sus equipos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79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Organización Ágil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83787" y="4287901"/>
            <a:ext cx="3038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b="1" dirty="0">
                <a:latin typeface="Arial" panose="020B0604020202020204" pitchFamily="34" charset="0"/>
                <a:cs typeface="Arial" panose="020B0604020202020204" pitchFamily="34" charset="0"/>
              </a:rPr>
              <a:t>Jeff </a:t>
            </a:r>
            <a:r>
              <a:rPr lang="es-CO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Gothelf</a:t>
            </a:r>
            <a:r>
              <a:rPr lang="es-CO" sz="1200" b="1" dirty="0">
                <a:latin typeface="Arial" panose="020B0604020202020204" pitchFamily="34" charset="0"/>
                <a:cs typeface="Arial" panose="020B0604020202020204" pitchFamily="34" charset="0"/>
              </a:rPr>
              <a:t> – Harvard Business </a:t>
            </a:r>
            <a:r>
              <a:rPr lang="es-CO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83787" y="4558314"/>
            <a:ext cx="461395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https://hbr.org/2014/11/bring-agile-to-the-whole-organization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89" y="3911741"/>
            <a:ext cx="990639" cy="990639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E6D15836-79F3-45FA-99B0-1840CD070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07" y="758854"/>
            <a:ext cx="1657194" cy="165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FA4D5CC-1080-4C2A-AB5B-E8ED2FAF49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889" y="2621995"/>
            <a:ext cx="2734013" cy="103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4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orazon de la agilidad">
            <a:extLst>
              <a:ext uri="{FF2B5EF4-FFF2-40B4-BE49-F238E27FC236}">
                <a16:creationId xmlns:a16="http://schemas.microsoft.com/office/drawing/2014/main" id="{C6B94A59-042F-484D-98B7-3BFB65C9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631" y="740780"/>
            <a:ext cx="5471062" cy="41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DFD737-A165-4379-AEA7-6ED66A8F1212}"/>
              </a:ext>
            </a:extLst>
          </p:cNvPr>
          <p:cNvSpPr/>
          <p:nvPr/>
        </p:nvSpPr>
        <p:spPr>
          <a:xfrm>
            <a:off x="0" y="4844077"/>
            <a:ext cx="32061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>
                    <a:lumMod val="65000"/>
                  </a:schemeClr>
                </a:solidFill>
              </a:rPr>
              <a:t>https://teresaniubo.com/agile-is-a-mindset/</a:t>
            </a:r>
          </a:p>
        </p:txBody>
      </p:sp>
    </p:spTree>
    <p:extLst>
      <p:ext uri="{BB962C8B-B14F-4D97-AF65-F5344CB8AC3E}">
        <p14:creationId xmlns:p14="http://schemas.microsoft.com/office/powerpoint/2010/main" val="3276107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2397217" y="654908"/>
            <a:ext cx="4374280" cy="4337214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35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2833293" y="1197906"/>
            <a:ext cx="168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Entrega Temprana y continua de producto con </a:t>
            </a: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VALOR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44303" y="4592012"/>
            <a:ext cx="29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4686228" y="1641379"/>
            <a:ext cx="168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Adaptación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&amp;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2731422" y="3341129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Equipo Alto Rendimiento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4622378" y="3341128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srgbClr val="7F2D8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Mejora Continua</a:t>
            </a:r>
            <a:endParaRPr kumimoji="0" lang="es-CO" sz="1800" b="1" i="0" u="none" strike="noStrike" kern="1200" cap="none" spc="0" normalizeH="0" baseline="0" noProof="0" dirty="0">
              <a:ln>
                <a:noFill/>
              </a:ln>
              <a:solidFill>
                <a:srgbClr val="7F2D8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837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xterior, cielo, árbol, suelo&#10;&#10;Descripción generada automáticamente">
            <a:extLst>
              <a:ext uri="{FF2B5EF4-FFF2-40B4-BE49-F238E27FC236}">
                <a16:creationId xmlns:a16="http://schemas.microsoft.com/office/drawing/2014/main" id="{B5BA502A-7452-42E8-A838-0119A9BF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96" y="1087904"/>
            <a:ext cx="4631941" cy="3088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8354D1C4-83FB-42EA-BD25-28510E472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4612" y="3522123"/>
            <a:ext cx="3294283" cy="994172"/>
          </a:xfrm>
        </p:spPr>
        <p:txBody>
          <a:bodyPr>
            <a:normAutofit/>
          </a:bodyPr>
          <a:lstStyle/>
          <a:p>
            <a:r>
              <a:rPr lang="es-ES" sz="2000" b="1" dirty="0">
                <a:solidFill>
                  <a:srgbClr val="E83B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Ciclos Cortos: 30 </a:t>
            </a:r>
            <a:r>
              <a:rPr lang="es-ES" sz="2000" b="1" dirty="0" err="1">
                <a:solidFill>
                  <a:srgbClr val="E83B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Segs</a:t>
            </a:r>
            <a:endParaRPr lang="es-ES" sz="2000" b="1" dirty="0">
              <a:solidFill>
                <a:srgbClr val="E83B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ítulo 5">
            <a:extLst>
              <a:ext uri="{FF2B5EF4-FFF2-40B4-BE49-F238E27FC236}">
                <a16:creationId xmlns:a16="http://schemas.microsoft.com/office/drawing/2014/main" id="{E1F8F9CC-EC64-429D-B8BC-150892D51431}"/>
              </a:ext>
            </a:extLst>
          </p:cNvPr>
          <p:cNvSpPr txBox="1">
            <a:spLocks/>
          </p:cNvSpPr>
          <p:nvPr/>
        </p:nvSpPr>
        <p:spPr>
          <a:xfrm>
            <a:off x="5372720" y="1923565"/>
            <a:ext cx="3558068" cy="1815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se puede Hablar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b="1" dirty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 comunicación es a través de la acción.</a:t>
            </a:r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E4F3A5E6-9770-43B7-98C7-EA0107CDD2F4}"/>
              </a:ext>
            </a:extLst>
          </p:cNvPr>
          <p:cNvSpPr txBox="1">
            <a:spLocks/>
          </p:cNvSpPr>
          <p:nvPr/>
        </p:nvSpPr>
        <p:spPr>
          <a:xfrm>
            <a:off x="5504612" y="944388"/>
            <a:ext cx="3558069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000" b="1" dirty="0">
                <a:solidFill>
                  <a:srgbClr val="E83B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VAMOS A CONSTRUIR UN PRODUCTO!</a:t>
            </a:r>
          </a:p>
        </p:txBody>
      </p:sp>
    </p:spTree>
    <p:extLst>
      <p:ext uri="{BB962C8B-B14F-4D97-AF65-F5344CB8AC3E}">
        <p14:creationId xmlns:p14="http://schemas.microsoft.com/office/powerpoint/2010/main" val="3066148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518328" y="1053890"/>
            <a:ext cx="4067252" cy="3035719"/>
            <a:chOff x="335691" y="960429"/>
            <a:chExt cx="4067252" cy="3035719"/>
          </a:xfrm>
        </p:grpSpPr>
        <p:sp>
          <p:nvSpPr>
            <p:cNvPr id="5" name="Rectángulo 4"/>
            <p:cNvSpPr/>
            <p:nvPr/>
          </p:nvSpPr>
          <p:spPr>
            <a:xfrm>
              <a:off x="508928" y="960429"/>
              <a:ext cx="38940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CO" sz="24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reto es pasar de esto...</a:t>
              </a:r>
              <a:endPara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0735" t="4737" r="12430" b="6431"/>
            <a:stretch/>
          </p:blipFill>
          <p:spPr>
            <a:xfrm>
              <a:off x="335691" y="1422093"/>
              <a:ext cx="3960084" cy="2574055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4731658" y="1327131"/>
            <a:ext cx="4099516" cy="3181820"/>
            <a:chOff x="4731658" y="1327131"/>
            <a:chExt cx="4099516" cy="3181820"/>
          </a:xfrm>
        </p:grpSpPr>
        <p:sp>
          <p:nvSpPr>
            <p:cNvPr id="3" name="Rectángulo 2"/>
            <p:cNvSpPr/>
            <p:nvPr/>
          </p:nvSpPr>
          <p:spPr>
            <a:xfrm>
              <a:off x="4731658" y="1327131"/>
              <a:ext cx="15167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24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... a esto: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10656" t="6419" r="12024" b="7039"/>
            <a:stretch/>
          </p:blipFill>
          <p:spPr>
            <a:xfrm>
              <a:off x="4731658" y="1929147"/>
              <a:ext cx="4099516" cy="2579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447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file"/>
          </p:cNvPr>
          <p:cNvSpPr/>
          <p:nvPr/>
        </p:nvSpPr>
        <p:spPr>
          <a:xfrm>
            <a:off x="715006" y="1961707"/>
            <a:ext cx="80586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Cómo se construían los Proyectos?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21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B96A650-3152-492F-9789-61C94A87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42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6B13391-C06D-4578-B2CF-568684596431}"/>
              </a:ext>
            </a:extLst>
          </p:cNvPr>
          <p:cNvSpPr/>
          <p:nvPr/>
        </p:nvSpPr>
        <p:spPr>
          <a:xfrm>
            <a:off x="864158" y="221064"/>
            <a:ext cx="7164474" cy="404692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03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Click r:id="rId2" action="ppaction://hlinkfile"/>
          </p:cNvPr>
          <p:cNvSpPr/>
          <p:nvPr/>
        </p:nvSpPr>
        <p:spPr>
          <a:xfrm>
            <a:off x="4498177" y="99356"/>
            <a:ext cx="377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1.0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392" t="13282" r="10322" b="10937"/>
          <a:stretch/>
        </p:blipFill>
        <p:spPr>
          <a:xfrm>
            <a:off x="5012527" y="1123320"/>
            <a:ext cx="2655098" cy="3205947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857558" y="1877054"/>
            <a:ext cx="34001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>
                <a:solidFill>
                  <a:srgbClr val="095195"/>
                </a:solidFill>
              </a:rPr>
              <a:t>“Ordeno &amp; Controlo” Jerarquías Bonos e incentivos Control de costes y de productividad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C0B97E1-0A76-4C15-B5C4-584D1DA68B36}"/>
              </a:ext>
            </a:extLst>
          </p:cNvPr>
          <p:cNvSpPr/>
          <p:nvPr/>
        </p:nvSpPr>
        <p:spPr>
          <a:xfrm>
            <a:off x="3708708" y="615150"/>
            <a:ext cx="447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95195"/>
                </a:solidFill>
              </a:rPr>
              <a:t>Las personas como máquinas</a:t>
            </a:r>
          </a:p>
        </p:txBody>
      </p:sp>
    </p:spTree>
    <p:extLst>
      <p:ext uri="{BB962C8B-B14F-4D97-AF65-F5344CB8AC3E}">
        <p14:creationId xmlns:p14="http://schemas.microsoft.com/office/powerpoint/2010/main" val="874596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file"/>
          </p:cNvPr>
          <p:cNvSpPr/>
          <p:nvPr/>
        </p:nvSpPr>
        <p:spPr>
          <a:xfrm>
            <a:off x="4677406" y="108142"/>
            <a:ext cx="377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2.0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47853" y="1135834"/>
            <a:ext cx="4818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600" b="1" dirty="0">
                <a:solidFill>
                  <a:srgbClr val="095195"/>
                </a:solidFill>
              </a:rPr>
              <a:t>“¡Hagamos como ellos!”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466288" y="2202977"/>
            <a:ext cx="331485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>
                <a:solidFill>
                  <a:srgbClr val="095195"/>
                </a:solidFill>
              </a:rPr>
              <a:t>Herramientas, roles, procesos… Siguen jerarquía, predictibilidad, control… “Todo lo seguimos haciendo Igual”, “Agilidad Cosmética”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856" t="36073" r="11292" b="3808"/>
          <a:stretch/>
        </p:blipFill>
        <p:spPr>
          <a:xfrm>
            <a:off x="1172359" y="1782165"/>
            <a:ext cx="3505047" cy="25286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7D82F52-BB52-4C4D-BFA0-4E28FA6D642D}"/>
              </a:ext>
            </a:extLst>
          </p:cNvPr>
          <p:cNvSpPr/>
          <p:nvPr/>
        </p:nvSpPr>
        <p:spPr>
          <a:xfrm>
            <a:off x="3873808" y="634200"/>
            <a:ext cx="447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95195"/>
                </a:solidFill>
              </a:rPr>
              <a:t>Centrado solo en las personas</a:t>
            </a:r>
          </a:p>
        </p:txBody>
      </p:sp>
    </p:spTree>
    <p:extLst>
      <p:ext uri="{BB962C8B-B14F-4D97-AF65-F5344CB8AC3E}">
        <p14:creationId xmlns:p14="http://schemas.microsoft.com/office/powerpoint/2010/main" val="358927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terminator">
            <a:extLst>
              <a:ext uri="{FF2B5EF4-FFF2-40B4-BE49-F238E27FC236}">
                <a16:creationId xmlns:a16="http://schemas.microsoft.com/office/drawing/2014/main" id="{A2F39147-0EDE-46A4-AF0E-75765E76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8" y="1245995"/>
            <a:ext cx="5287668" cy="29743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hlinkClick r:id="rId3" action="ppaction://hlinkfile"/>
          </p:cNvPr>
          <p:cNvSpPr/>
          <p:nvPr/>
        </p:nvSpPr>
        <p:spPr>
          <a:xfrm>
            <a:off x="4153491" y="1694587"/>
            <a:ext cx="46101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Software lo hacen las </a:t>
            </a:r>
            <a:r>
              <a:rPr lang="es-CO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las máquinas</a:t>
            </a:r>
          </a:p>
        </p:txBody>
      </p:sp>
    </p:spTree>
    <p:extLst>
      <p:ext uri="{BB962C8B-B14F-4D97-AF65-F5344CB8AC3E}">
        <p14:creationId xmlns:p14="http://schemas.microsoft.com/office/powerpoint/2010/main" val="2241979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file"/>
          </p:cNvPr>
          <p:cNvSpPr/>
          <p:nvPr/>
        </p:nvSpPr>
        <p:spPr>
          <a:xfrm>
            <a:off x="418213" y="838189"/>
            <a:ext cx="328191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Vamos a Jugar…..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3600" b="1" dirty="0">
              <a:solidFill>
                <a:srgbClr val="E83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Equipos de Alto Rendimiento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7E1B561-FB53-4B98-AD2D-40A1C145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39" y="1055108"/>
            <a:ext cx="4477998" cy="2982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99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2" action="ppaction://hlinkfile"/>
          </p:cNvPr>
          <p:cNvSpPr/>
          <p:nvPr/>
        </p:nvSpPr>
        <p:spPr>
          <a:xfrm>
            <a:off x="4637492" y="195682"/>
            <a:ext cx="3775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3.0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339" t="41034" r="25347"/>
          <a:stretch/>
        </p:blipFill>
        <p:spPr>
          <a:xfrm>
            <a:off x="1001914" y="1418305"/>
            <a:ext cx="2311781" cy="149354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29591" y="1027628"/>
            <a:ext cx="450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rgbClr val="095195"/>
                </a:solidFill>
              </a:rPr>
              <a:t>Equipos de Alto Rendimiento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205412" y="1342105"/>
            <a:ext cx="359568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Medianos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Cross-funcionales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Auto-organizados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Punto único de entrada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Orientados a producto final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Estables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Dedicados y </a:t>
            </a:r>
            <a:r>
              <a:rPr lang="es-CO" sz="1600" b="1" dirty="0" err="1">
                <a:solidFill>
                  <a:srgbClr val="764283"/>
                </a:solidFill>
              </a:rPr>
              <a:t>co</a:t>
            </a:r>
            <a:r>
              <a:rPr lang="es-CO" sz="1600" b="1" dirty="0">
                <a:solidFill>
                  <a:srgbClr val="764283"/>
                </a:solidFill>
              </a:rPr>
              <a:t>-ubicados </a:t>
            </a:r>
          </a:p>
          <a:p>
            <a:pPr marL="342900" indent="-342900">
              <a:buAutoNum type="arabicPeriod"/>
            </a:pPr>
            <a:r>
              <a:rPr lang="es-CO" sz="1600" b="1" dirty="0">
                <a:solidFill>
                  <a:srgbClr val="764283"/>
                </a:solidFill>
              </a:rPr>
              <a:t>Unidades de valor vs. dependencias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166" t="21111" r="8750" b="35185"/>
          <a:stretch/>
        </p:blipFill>
        <p:spPr>
          <a:xfrm>
            <a:off x="2066365" y="3150130"/>
            <a:ext cx="4510599" cy="178607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62F21E1-2D4C-4564-8E58-CCBD85D7D106}"/>
              </a:ext>
            </a:extLst>
          </p:cNvPr>
          <p:cNvSpPr/>
          <p:nvPr/>
        </p:nvSpPr>
        <p:spPr>
          <a:xfrm>
            <a:off x="3873808" y="677657"/>
            <a:ext cx="4475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95195"/>
                </a:solidFill>
              </a:rPr>
              <a:t>Centrados en el TODO</a:t>
            </a:r>
          </a:p>
        </p:txBody>
      </p:sp>
    </p:spTree>
    <p:extLst>
      <p:ext uri="{BB962C8B-B14F-4D97-AF65-F5344CB8AC3E}">
        <p14:creationId xmlns:p14="http://schemas.microsoft.com/office/powerpoint/2010/main" val="16438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>
            <a:extLst>
              <a:ext uri="{FF2B5EF4-FFF2-40B4-BE49-F238E27FC236}">
                <a16:creationId xmlns:a16="http://schemas.microsoft.com/office/drawing/2014/main" id="{3E13B678-B503-4702-B81C-4BC849EF1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210" y="1638129"/>
            <a:ext cx="6534799" cy="994172"/>
          </a:xfrm>
        </p:spPr>
        <p:txBody>
          <a:bodyPr>
            <a:normAutofit/>
          </a:bodyPr>
          <a:lstStyle/>
          <a:p>
            <a:r>
              <a:rPr lang="es-ES" sz="4400" b="1" dirty="0">
                <a:solidFill>
                  <a:srgbClr val="E83B9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5B6CCCE-EFC3-40EB-A35F-BDCA0030C00E}"/>
              </a:ext>
            </a:extLst>
          </p:cNvPr>
          <p:cNvCxnSpPr>
            <a:cxnSpLocks/>
          </p:cNvCxnSpPr>
          <p:nvPr/>
        </p:nvCxnSpPr>
        <p:spPr>
          <a:xfrm>
            <a:off x="520997" y="2449182"/>
            <a:ext cx="796290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74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49791" y="176567"/>
            <a:ext cx="7886700" cy="526892"/>
          </a:xfrm>
        </p:spPr>
        <p:txBody>
          <a:bodyPr>
            <a:normAutofit/>
          </a:bodyPr>
          <a:lstStyle/>
          <a:p>
            <a:pPr algn="r"/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  <a:endParaRPr lang="es-CO" sz="2400" b="1" dirty="0">
              <a:solidFill>
                <a:srgbClr val="AD1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posición de contenido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394" y="3488770"/>
            <a:ext cx="2471738" cy="921544"/>
          </a:xfrm>
          <a:prstGeom prst="rect">
            <a:avLst/>
          </a:prstGeom>
        </p:spPr>
      </p:pic>
      <p:pic>
        <p:nvPicPr>
          <p:cNvPr id="10" name="Marcador de posición de contenido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42344" y="1885190"/>
            <a:ext cx="6209193" cy="318906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05042" y="795550"/>
            <a:ext cx="708450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altLang="en-US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 es un marco de trabajo de escalado ágil a nivel corporación,  basado en practicas lean y Ágil, permite  que las organizaciones a través de la definición de un conjunto de  buenas practicas y flujos de trabajo, puedan escalar sus practicas agiles desde los equipos operativos hasta la alta gerencia.</a:t>
            </a:r>
            <a:endParaRPr lang="es-ES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0075" lvl="1" indent="-257175">
              <a:buFontTx/>
              <a:buAutoNum type="arabicPeriod"/>
            </a:pPr>
            <a:endParaRPr lang="es-ES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420619" y="68471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4981917"/>
            <a:ext cx="80342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67474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Safe</a:t>
            </a:r>
          </a:p>
        </p:txBody>
      </p:sp>
      <p:pic>
        <p:nvPicPr>
          <p:cNvPr id="11" name="Marcador de posición de contenido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638" y="1869758"/>
            <a:ext cx="5316379" cy="2991326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484464" y="1031846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/>
          <p:cNvSpPr/>
          <p:nvPr/>
        </p:nvSpPr>
        <p:spPr>
          <a:xfrm>
            <a:off x="0" y="4981917"/>
            <a:ext cx="80342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www.consultec.es</a:t>
            </a:r>
          </a:p>
        </p:txBody>
      </p:sp>
      <p:sp>
        <p:nvSpPr>
          <p:cNvPr id="8" name="Cuadro de texto 7"/>
          <p:cNvSpPr txBox="1"/>
          <p:nvPr/>
        </p:nvSpPr>
        <p:spPr>
          <a:xfrm>
            <a:off x="710565" y="1268254"/>
            <a:ext cx="72385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altLang="en-US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</a:t>
            </a:r>
            <a:r>
              <a:rPr lang="es-ES" altLang="en-US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basa principalmente en dos pensamientos: Lean y ágil. Por esta razón adopta los valores base de estos dos cuerpos de conocimiento.</a:t>
            </a:r>
          </a:p>
        </p:txBody>
      </p:sp>
    </p:spTree>
    <p:extLst>
      <p:ext uri="{BB962C8B-B14F-4D97-AF65-F5344CB8AC3E}">
        <p14:creationId xmlns:p14="http://schemas.microsoft.com/office/powerpoint/2010/main" val="279793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lamada rectangular redondeada 42"/>
          <p:cNvSpPr/>
          <p:nvPr/>
        </p:nvSpPr>
        <p:spPr>
          <a:xfrm>
            <a:off x="6165120" y="446737"/>
            <a:ext cx="2721484" cy="951216"/>
          </a:xfrm>
          <a:prstGeom prst="wedgeRoundRectCallout">
            <a:avLst>
              <a:gd name="adj1" fmla="val 19813"/>
              <a:gd name="adj2" fmla="val 86173"/>
              <a:gd name="adj3" fmla="val 16667"/>
            </a:avLst>
          </a:prstGeom>
          <a:solidFill>
            <a:srgbClr val="668BD5"/>
          </a:solidFill>
          <a:ln>
            <a:solidFill>
              <a:srgbClr val="668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13" dirty="0"/>
              <a:t>Todos </a:t>
            </a:r>
            <a:r>
              <a:rPr lang="es-ES" sz="1013" dirty="0"/>
              <a:t>trabajan sobre valores y guiados por los Principios Ágiles</a:t>
            </a:r>
            <a:endParaRPr lang="es-CO" sz="1013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85" y="1876347"/>
            <a:ext cx="2674034" cy="244572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456874" y="238505"/>
            <a:ext cx="4318134" cy="2614425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013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914355"/>
              <a:r>
                <a:rPr lang="es-ES" sz="135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2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sz="1013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685766"/>
              <a:r>
                <a:rPr lang="es-CO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8AD8FFEC-0D34-4706-BD13-50A5AD591FDE}"/>
              </a:ext>
            </a:extLst>
          </p:cNvPr>
          <p:cNvGrpSpPr/>
          <p:nvPr/>
        </p:nvGrpSpPr>
        <p:grpSpPr>
          <a:xfrm>
            <a:off x="386549" y="2923985"/>
            <a:ext cx="5916131" cy="2085269"/>
            <a:chOff x="373322" y="3780659"/>
            <a:chExt cx="7888175" cy="2780358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31201B93-AAB7-4CD7-B168-4829D00A1961}"/>
                </a:ext>
              </a:extLst>
            </p:cNvPr>
            <p:cNvSpPr/>
            <p:nvPr/>
          </p:nvSpPr>
          <p:spPr>
            <a:xfrm>
              <a:off x="373322" y="3780659"/>
              <a:ext cx="7888175" cy="278035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013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B97BB1B2-30A5-4E37-854B-582B691E6EBE}"/>
                </a:ext>
              </a:extLst>
            </p:cNvPr>
            <p:cNvGrpSpPr/>
            <p:nvPr/>
          </p:nvGrpSpPr>
          <p:grpSpPr>
            <a:xfrm>
              <a:off x="1003026" y="3865900"/>
              <a:ext cx="7075057" cy="2547625"/>
              <a:chOff x="698512" y="1719861"/>
              <a:chExt cx="7075057" cy="2547625"/>
            </a:xfrm>
          </p:grpSpPr>
          <p:pic>
            <p:nvPicPr>
              <p:cNvPr id="45" name="Gráfico 44">
                <a:extLst>
                  <a:ext uri="{FF2B5EF4-FFF2-40B4-BE49-F238E27FC236}">
                    <a16:creationId xmlns:a16="http://schemas.microsoft.com/office/drawing/2014/main" id="{1435C9FA-4F21-4C4D-9398-385C1F6E4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93085" y="1789860"/>
                <a:ext cx="674554" cy="626147"/>
              </a:xfrm>
              <a:prstGeom prst="rect">
                <a:avLst/>
              </a:prstGeom>
            </p:spPr>
          </p:pic>
          <p:pic>
            <p:nvPicPr>
              <p:cNvPr id="46" name="Gráfico 45">
                <a:extLst>
                  <a:ext uri="{FF2B5EF4-FFF2-40B4-BE49-F238E27FC236}">
                    <a16:creationId xmlns:a16="http://schemas.microsoft.com/office/drawing/2014/main" id="{6305F4BE-E529-4484-80F5-1420E8FED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450501" y="1845429"/>
                <a:ext cx="714681" cy="536011"/>
              </a:xfrm>
              <a:prstGeom prst="rect">
                <a:avLst/>
              </a:prstGeom>
            </p:spPr>
          </p:pic>
          <p:pic>
            <p:nvPicPr>
              <p:cNvPr id="47" name="Gráfico 46">
                <a:extLst>
                  <a:ext uri="{FF2B5EF4-FFF2-40B4-BE49-F238E27FC236}">
                    <a16:creationId xmlns:a16="http://schemas.microsoft.com/office/drawing/2014/main" id="{C0FD6146-C93B-461F-AC0B-831F742DD6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9684" y="1719861"/>
                <a:ext cx="737175" cy="683730"/>
              </a:xfrm>
              <a:prstGeom prst="rect">
                <a:avLst/>
              </a:prstGeom>
            </p:spPr>
          </p:pic>
          <p:pic>
            <p:nvPicPr>
              <p:cNvPr id="48" name="Gráfico 47">
                <a:extLst>
                  <a:ext uri="{FF2B5EF4-FFF2-40B4-BE49-F238E27FC236}">
                    <a16:creationId xmlns:a16="http://schemas.microsoft.com/office/drawing/2014/main" id="{F3DCC34D-EFE4-453D-AB86-E8A0D416D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4656413" y="1816801"/>
                <a:ext cx="522919" cy="522919"/>
              </a:xfrm>
              <a:prstGeom prst="rect">
                <a:avLst/>
              </a:prstGeom>
            </p:spPr>
          </p:pic>
          <p:pic>
            <p:nvPicPr>
              <p:cNvPr id="49" name="Gráfico 48">
                <a:extLst>
                  <a:ext uri="{FF2B5EF4-FFF2-40B4-BE49-F238E27FC236}">
                    <a16:creationId xmlns:a16="http://schemas.microsoft.com/office/drawing/2014/main" id="{2443F6E5-4648-4605-BF33-18686AF04E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5721684" y="1783738"/>
                <a:ext cx="587542" cy="587542"/>
              </a:xfrm>
              <a:prstGeom prst="rect">
                <a:avLst/>
              </a:prstGeom>
            </p:spPr>
          </p:pic>
          <p:pic>
            <p:nvPicPr>
              <p:cNvPr id="50" name="Gráfico 49">
                <a:extLst>
                  <a:ext uri="{FF2B5EF4-FFF2-40B4-BE49-F238E27FC236}">
                    <a16:creationId xmlns:a16="http://schemas.microsoft.com/office/drawing/2014/main" id="{1750A9F5-0957-4995-9521-A6227F206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915004" y="1950081"/>
                <a:ext cx="490760" cy="490760"/>
              </a:xfrm>
              <a:prstGeom prst="rect">
                <a:avLst/>
              </a:prstGeom>
            </p:spPr>
          </p:pic>
          <p:sp>
            <p:nvSpPr>
              <p:cNvPr id="51" name="Title 1">
                <a:extLst>
                  <a:ext uri="{FF2B5EF4-FFF2-40B4-BE49-F238E27FC236}">
                    <a16:creationId xmlns:a16="http://schemas.microsoft.com/office/drawing/2014/main" id="{DE7A1433-18C9-4385-A4E6-1E53230A0C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2367" y="2354647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Satisfacción</a:t>
                </a:r>
              </a:p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Del cliente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Title 1">
                <a:extLst>
                  <a:ext uri="{FF2B5EF4-FFF2-40B4-BE49-F238E27FC236}">
                    <a16:creationId xmlns:a16="http://schemas.microsoft.com/office/drawing/2014/main" id="{F7F7236D-7E95-4DFC-BC44-C489006F6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3889" y="233359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825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Los cambios son bienvenidos</a:t>
                </a:r>
                <a:endParaRPr lang="en-US" sz="825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Title 1">
                <a:extLst>
                  <a:ext uri="{FF2B5EF4-FFF2-40B4-BE49-F238E27FC236}">
                    <a16:creationId xmlns:a16="http://schemas.microsoft.com/office/drawing/2014/main" id="{91ED74D1-2936-45ED-9D9D-D4E239D40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92196" y="233359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Entrega frecuente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Title 1">
                <a:extLst>
                  <a:ext uri="{FF2B5EF4-FFF2-40B4-BE49-F238E27FC236}">
                    <a16:creationId xmlns:a16="http://schemas.microsoft.com/office/drawing/2014/main" id="{939E7C78-20DB-4A6F-9567-086C2DB62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16799" y="2293841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Trabajo colaborativo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itle 1">
                <a:extLst>
                  <a:ext uri="{FF2B5EF4-FFF2-40B4-BE49-F238E27FC236}">
                    <a16:creationId xmlns:a16="http://schemas.microsoft.com/office/drawing/2014/main" id="{4BDF24FD-7CB8-42D8-90E5-CBD05FE6F8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999" y="2347218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Equipos Motivados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Title 1">
                <a:extLst>
                  <a:ext uri="{FF2B5EF4-FFF2-40B4-BE49-F238E27FC236}">
                    <a16:creationId xmlns:a16="http://schemas.microsoft.com/office/drawing/2014/main" id="{AD4ED3D0-39DA-4899-B030-AF351CA60E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8052" y="2354647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825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Comunicación cara a cara</a:t>
                </a:r>
                <a:endParaRPr lang="en-US" sz="825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57" name="Gráfico 56">
                <a:extLst>
                  <a:ext uri="{FF2B5EF4-FFF2-40B4-BE49-F238E27FC236}">
                    <a16:creationId xmlns:a16="http://schemas.microsoft.com/office/drawing/2014/main" id="{8EDCEA23-1EBA-4ADC-9305-EE341EE41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471989" y="2960073"/>
                <a:ext cx="601614" cy="601613"/>
              </a:xfrm>
              <a:prstGeom prst="rect">
                <a:avLst/>
              </a:prstGeom>
            </p:spPr>
          </p:pic>
          <p:pic>
            <p:nvPicPr>
              <p:cNvPr id="58" name="Gráfico 57">
                <a:extLst>
                  <a:ext uri="{FF2B5EF4-FFF2-40B4-BE49-F238E27FC236}">
                    <a16:creationId xmlns:a16="http://schemas.microsoft.com/office/drawing/2014/main" id="{D5D2690C-DFDF-4CBE-8D20-DD16DAABA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1354404" y="3011579"/>
                <a:ext cx="616439" cy="616439"/>
              </a:xfrm>
              <a:prstGeom prst="rect">
                <a:avLst/>
              </a:prstGeom>
            </p:spPr>
          </p:pic>
          <p:pic>
            <p:nvPicPr>
              <p:cNvPr id="59" name="Gráfico 58">
                <a:extLst>
                  <a:ext uri="{FF2B5EF4-FFF2-40B4-BE49-F238E27FC236}">
                    <a16:creationId xmlns:a16="http://schemas.microsoft.com/office/drawing/2014/main" id="{C77192CD-C5E4-4783-8B3E-7A7BC3C69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3405502" y="2969951"/>
                <a:ext cx="669336" cy="669336"/>
              </a:xfrm>
              <a:prstGeom prst="rect">
                <a:avLst/>
              </a:prstGeom>
            </p:spPr>
          </p:pic>
          <p:pic>
            <p:nvPicPr>
              <p:cNvPr id="60" name="Gráfico 59">
                <a:extLst>
                  <a:ext uri="{FF2B5EF4-FFF2-40B4-BE49-F238E27FC236}">
                    <a16:creationId xmlns:a16="http://schemas.microsoft.com/office/drawing/2014/main" id="{7D388B47-BE5D-4BEB-8260-AFB4F00E6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538135" y="3009238"/>
                <a:ext cx="619196" cy="619194"/>
              </a:xfrm>
              <a:prstGeom prst="rect">
                <a:avLst/>
              </a:prstGeom>
            </p:spPr>
          </p:pic>
          <p:pic>
            <p:nvPicPr>
              <p:cNvPr id="61" name="Gráfico 60">
                <a:extLst>
                  <a:ext uri="{FF2B5EF4-FFF2-40B4-BE49-F238E27FC236}">
                    <a16:creationId xmlns:a16="http://schemas.microsoft.com/office/drawing/2014/main" id="{4D3DB717-ED0A-4966-B7D2-0432EC5EF2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5701182" y="3113136"/>
                <a:ext cx="574997" cy="574997"/>
              </a:xfrm>
              <a:prstGeom prst="rect">
                <a:avLst/>
              </a:prstGeom>
            </p:spPr>
          </p:pic>
          <p:pic>
            <p:nvPicPr>
              <p:cNvPr id="62" name="Gráfico 61">
                <a:extLst>
                  <a:ext uri="{FF2B5EF4-FFF2-40B4-BE49-F238E27FC236}">
                    <a16:creationId xmlns:a16="http://schemas.microsoft.com/office/drawing/2014/main" id="{A706B908-D204-4F06-BEFA-1AB6E44DBE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6827802" y="3009238"/>
                <a:ext cx="593348" cy="593348"/>
              </a:xfrm>
              <a:prstGeom prst="rect">
                <a:avLst/>
              </a:prstGeom>
            </p:spPr>
          </p:pic>
          <p:sp>
            <p:nvSpPr>
              <p:cNvPr id="63" name="Title 1">
                <a:extLst>
                  <a:ext uri="{FF2B5EF4-FFF2-40B4-BE49-F238E27FC236}">
                    <a16:creationId xmlns:a16="http://schemas.microsoft.com/office/drawing/2014/main" id="{FBE2BD2E-3DD8-44B1-A148-2ADF57DE3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512" y="3627335"/>
                <a:ext cx="1844740" cy="59334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788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 principal medida de progresos es producto funcionando</a:t>
                </a:r>
                <a:endParaRPr lang="en-US" sz="788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itle 1">
                <a:extLst>
                  <a:ext uri="{FF2B5EF4-FFF2-40B4-BE49-F238E27FC236}">
                    <a16:creationId xmlns:a16="http://schemas.microsoft.com/office/drawing/2014/main" id="{A1C26421-A5DA-4798-827E-25745B4F5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99268" y="3563229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Desarrollo sostenible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5" name="Title 1">
                <a:extLst>
                  <a:ext uri="{FF2B5EF4-FFF2-40B4-BE49-F238E27FC236}">
                    <a16:creationId xmlns:a16="http://schemas.microsoft.com/office/drawing/2014/main" id="{21B991B0-169F-461D-B6F0-865EF2FBC0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0347" y="3630673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Excelencia técnica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6" name="Title 1">
                <a:extLst>
                  <a:ext uri="{FF2B5EF4-FFF2-40B4-BE49-F238E27FC236}">
                    <a16:creationId xmlns:a16="http://schemas.microsoft.com/office/drawing/2014/main" id="{D797CA0A-038A-4DC3-AC1A-CDD6A7F458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0358" y="3627336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Simplicidad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7" name="Title 1">
                <a:extLst>
                  <a:ext uri="{FF2B5EF4-FFF2-40B4-BE49-F238E27FC236}">
                    <a16:creationId xmlns:a16="http://schemas.microsoft.com/office/drawing/2014/main" id="{B9EBCA20-CFB9-4DCA-851F-13DC58469F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967" y="3674139"/>
                <a:ext cx="1635375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Equipos auto-organizados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Title 1">
                <a:extLst>
                  <a:ext uri="{FF2B5EF4-FFF2-40B4-BE49-F238E27FC236}">
                    <a16:creationId xmlns:a16="http://schemas.microsoft.com/office/drawing/2014/main" id="{7058E161-4289-43E7-87ED-8C310EB16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8052" y="3609754"/>
                <a:ext cx="1325517" cy="59334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defRPr>
                </a:lvl1pPr>
              </a:lstStyle>
              <a:p>
                <a:pPr algn="ctr" defTabSz="914378"/>
                <a:r>
                  <a:rPr lang="es-ES" sz="900" i="1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Continua</a:t>
                </a:r>
                <a:endParaRPr lang="en-U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DB892D7E-352E-409B-B1C2-42E49DB87F35}"/>
                </a:ext>
              </a:extLst>
            </p:cNvPr>
            <p:cNvSpPr txBox="1">
              <a:spLocks/>
            </p:cNvSpPr>
            <p:nvPr/>
          </p:nvSpPr>
          <p:spPr>
            <a:xfrm>
              <a:off x="470057" y="3865899"/>
              <a:ext cx="734040" cy="2695118"/>
            </a:xfrm>
            <a:prstGeom prst="rect">
              <a:avLst/>
            </a:prstGeom>
          </p:spPr>
          <p:txBody>
            <a:bodyPr vert="vert270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914355"/>
              <a:r>
                <a:rPr lang="es-ES" sz="135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Principios ágiles</a:t>
              </a:r>
              <a:endParaRPr lang="en-US" sz="12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901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2039B067-1392-4898-A6C9-ED8D9558E690}"/>
              </a:ext>
            </a:extLst>
          </p:cNvPr>
          <p:cNvGrpSpPr/>
          <p:nvPr/>
        </p:nvGrpSpPr>
        <p:grpSpPr>
          <a:xfrm>
            <a:off x="6355179" y="624641"/>
            <a:ext cx="2528261" cy="492443"/>
            <a:chOff x="6495493" y="1505659"/>
            <a:chExt cx="2528261" cy="492442"/>
          </a:xfrm>
        </p:grpSpPr>
        <p:pic>
          <p:nvPicPr>
            <p:cNvPr id="35" name="Picture 2" descr="Resultado de imagen para email">
              <a:extLst>
                <a:ext uri="{FF2B5EF4-FFF2-40B4-BE49-F238E27FC236}">
                  <a16:creationId xmlns:a16="http://schemas.microsoft.com/office/drawing/2014/main" id="{E210759B-E017-49C1-9EED-5F7999707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DB5E4B52-7CEC-4ABF-8CA1-5EF74B63BB25}"/>
                </a:ext>
              </a:extLst>
            </p:cNvPr>
            <p:cNvSpPr txBox="1"/>
            <p:nvPr/>
          </p:nvSpPr>
          <p:spPr>
            <a:xfrm>
              <a:off x="6836937" y="1505659"/>
              <a:ext cx="21868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pPr defTabSz="685783">
                <a:defRPr/>
              </a:pPr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EFBC147D-5332-4D53-80E3-EF509BBAD4B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>
              <a:defRPr/>
            </a:pP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 Ome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6C3DCD0C-1927-4D7F-B91E-662B56B8AE27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861B6AEB-7E5D-4965-BE2D-CB8E1585E88C}"/>
              </a:ext>
            </a:extLst>
          </p:cNvPr>
          <p:cNvSpPr/>
          <p:nvPr/>
        </p:nvSpPr>
        <p:spPr>
          <a:xfrm>
            <a:off x="332158" y="1360459"/>
            <a:ext cx="1418168" cy="13250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t="-4000" r="-14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" name="Picture 2" descr="GrÃ¡fica alusiva al logo la GobernaciÃ³n de Antioquia">
            <a:extLst>
              <a:ext uri="{FF2B5EF4-FFF2-40B4-BE49-F238E27FC236}">
                <a16:creationId xmlns:a16="http://schemas.microsoft.com/office/drawing/2014/main" id="{097260F5-6B46-4867-861B-5DB1446C4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2" y="1515647"/>
            <a:ext cx="1667276" cy="9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A2E58BC-F1B2-42E4-A8FC-BAB607488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" y="2788769"/>
            <a:ext cx="2044444" cy="698413"/>
          </a:xfrm>
          <a:prstGeom prst="rect">
            <a:avLst/>
          </a:prstGeom>
        </p:spPr>
      </p:pic>
      <p:pic>
        <p:nvPicPr>
          <p:cNvPr id="42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9C0DBE3D-4923-4E7D-8AD5-19F8C972B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6" y="3497417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2E54FDF3-99E0-4E53-BF0B-E2970DC60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42" y="2675319"/>
            <a:ext cx="3450619" cy="862655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E778D8FD-5BC9-426D-A2A5-2F19065E13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94" y="1780080"/>
            <a:ext cx="2958730" cy="546032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0134470D-11EF-4A4A-90B5-FEBCCF519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30" y="1517954"/>
            <a:ext cx="2040655" cy="85603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6BC2618-C8E9-467F-93DF-B26BD74F0C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696623" y="2509894"/>
            <a:ext cx="1698855" cy="760014"/>
          </a:xfrm>
          <a:prstGeom prst="rect">
            <a:avLst/>
          </a:prstGeom>
        </p:spPr>
      </p:pic>
      <p:pic>
        <p:nvPicPr>
          <p:cNvPr id="47" name="Picture 2" descr="Resultado de imagen para seguro social">
            <a:extLst>
              <a:ext uri="{FF2B5EF4-FFF2-40B4-BE49-F238E27FC236}">
                <a16:creationId xmlns:a16="http://schemas.microsoft.com/office/drawing/2014/main" id="{9356589A-E323-484A-831C-18C618D03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52" y="3421077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54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pPr algn="r"/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hlinkClick r:id="" action="ppaction://noaction"/>
          </p:cNvPr>
          <p:cNvSpPr/>
          <p:nvPr/>
        </p:nvSpPr>
        <p:spPr>
          <a:xfrm>
            <a:off x="2402346" y="2115102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3119043" y="673370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6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8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630674" y="3465638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rId10" action="ppaction://hlinksldjump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1231636" y="3008376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688994" y="3644584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ectángulo 56"/>
          <p:cNvSpPr/>
          <p:nvPr/>
        </p:nvSpPr>
        <p:spPr>
          <a:xfrm rot="5400000">
            <a:off x="5245408" y="632666"/>
            <a:ext cx="401537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of Scrum</a:t>
            </a:r>
          </a:p>
        </p:txBody>
      </p:sp>
      <p:sp>
        <p:nvSpPr>
          <p:cNvPr id="58" name="Rectángulo 57"/>
          <p:cNvSpPr/>
          <p:nvPr/>
        </p:nvSpPr>
        <p:spPr>
          <a:xfrm rot="5400000">
            <a:off x="6603283" y="632666"/>
            <a:ext cx="401537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 </a:t>
            </a:r>
            <a:r>
              <a:rPr lang="es-CO" sz="105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</a:t>
            </a:r>
            <a:endParaRPr lang="es-CO" sz="105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Rectángulo 58">
            <a:hlinkClick r:id="" action="ppaction://noaction"/>
          </p:cNvPr>
          <p:cNvSpPr/>
          <p:nvPr/>
        </p:nvSpPr>
        <p:spPr>
          <a:xfrm>
            <a:off x="2392872" y="3024994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Arquitectura</a:t>
            </a:r>
          </a:p>
        </p:txBody>
      </p:sp>
      <p:sp>
        <p:nvSpPr>
          <p:cNvPr id="60" name="Rectángulo 59">
            <a:hlinkClick r:id="" action="ppaction://noaction"/>
          </p:cNvPr>
          <p:cNvSpPr/>
          <p:nvPr/>
        </p:nvSpPr>
        <p:spPr>
          <a:xfrm>
            <a:off x="2402346" y="3506114"/>
            <a:ext cx="1046002" cy="36951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</a:t>
            </a: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</p:spTree>
    <p:extLst>
      <p:ext uri="{BB962C8B-B14F-4D97-AF65-F5344CB8AC3E}">
        <p14:creationId xmlns:p14="http://schemas.microsoft.com/office/powerpoint/2010/main" val="3500276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ángulo 76"/>
          <p:cNvSpPr/>
          <p:nvPr/>
        </p:nvSpPr>
        <p:spPr>
          <a:xfrm>
            <a:off x="825233" y="523953"/>
            <a:ext cx="3851162" cy="95083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ángulo 77">
            <a:hlinkClick r:id="" action="ppaction://noaction"/>
          </p:cNvPr>
          <p:cNvSpPr/>
          <p:nvPr/>
        </p:nvSpPr>
        <p:spPr>
          <a:xfrm>
            <a:off x="928160" y="639774"/>
            <a:ext cx="818866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ctángulo 79">
            <a:hlinkClick r:id="" action="ppaction://noaction"/>
          </p:cNvPr>
          <p:cNvSpPr/>
          <p:nvPr/>
        </p:nvSpPr>
        <p:spPr>
          <a:xfrm>
            <a:off x="1818739" y="639774"/>
            <a:ext cx="818866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 (MPV)</a:t>
            </a:r>
          </a:p>
        </p:txBody>
      </p:sp>
      <p:sp>
        <p:nvSpPr>
          <p:cNvPr id="82" name="Rectángulo 81"/>
          <p:cNvSpPr/>
          <p:nvPr/>
        </p:nvSpPr>
        <p:spPr>
          <a:xfrm>
            <a:off x="1834854" y="1039306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Técnica</a:t>
            </a:r>
          </a:p>
        </p:txBody>
      </p:sp>
      <p:sp>
        <p:nvSpPr>
          <p:cNvPr id="83" name="Rectángulo 82"/>
          <p:cNvSpPr/>
          <p:nvPr/>
        </p:nvSpPr>
        <p:spPr>
          <a:xfrm>
            <a:off x="2727148" y="628089"/>
            <a:ext cx="80103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Arquitectura Base</a:t>
            </a:r>
          </a:p>
        </p:txBody>
      </p:sp>
      <p:sp>
        <p:nvSpPr>
          <p:cNvPr id="84" name="Rectángulo 83"/>
          <p:cNvSpPr/>
          <p:nvPr/>
        </p:nvSpPr>
        <p:spPr>
          <a:xfrm>
            <a:off x="3599897" y="1055552"/>
            <a:ext cx="967762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Capacitaciones</a:t>
            </a:r>
          </a:p>
        </p:txBody>
      </p:sp>
      <p:sp>
        <p:nvSpPr>
          <p:cNvPr id="85" name="Rectángulo 84"/>
          <p:cNvSpPr/>
          <p:nvPr/>
        </p:nvSpPr>
        <p:spPr>
          <a:xfrm>
            <a:off x="2709318" y="1056381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de Concepto</a:t>
            </a:r>
          </a:p>
        </p:txBody>
      </p:sp>
      <p:sp>
        <p:nvSpPr>
          <p:cNvPr id="86" name="Rectángulo 85"/>
          <p:cNvSpPr/>
          <p:nvPr/>
        </p:nvSpPr>
        <p:spPr>
          <a:xfrm>
            <a:off x="960390" y="1035080"/>
            <a:ext cx="818866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cxnSp>
        <p:nvCxnSpPr>
          <p:cNvPr id="87" name="Conector recto 86"/>
          <p:cNvCxnSpPr>
            <a:cxnSpLocks/>
          </p:cNvCxnSpPr>
          <p:nvPr/>
        </p:nvCxnSpPr>
        <p:spPr>
          <a:xfrm>
            <a:off x="825233" y="406056"/>
            <a:ext cx="3851162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CuadroTexto 87"/>
          <p:cNvSpPr txBox="1"/>
          <p:nvPr/>
        </p:nvSpPr>
        <p:spPr>
          <a:xfrm>
            <a:off x="1779255" y="293978"/>
            <a:ext cx="214994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Inicial</a:t>
            </a:r>
          </a:p>
        </p:txBody>
      </p:sp>
      <p:cxnSp>
        <p:nvCxnSpPr>
          <p:cNvPr id="89" name="Conector recto 88"/>
          <p:cNvCxnSpPr/>
          <p:nvPr/>
        </p:nvCxnSpPr>
        <p:spPr>
          <a:xfrm>
            <a:off x="4672220" y="329507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>
            <a:off x="825233" y="307952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n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09" y="728597"/>
            <a:ext cx="181056" cy="181056"/>
          </a:xfrm>
          <a:prstGeom prst="rect">
            <a:avLst/>
          </a:prstGeom>
        </p:spPr>
      </p:pic>
      <p:sp>
        <p:nvSpPr>
          <p:cNvPr id="92" name="Rectángulo 91"/>
          <p:cNvSpPr/>
          <p:nvPr/>
        </p:nvSpPr>
        <p:spPr>
          <a:xfrm>
            <a:off x="1256980" y="2178835"/>
            <a:ext cx="3092408" cy="20134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3" name="Conector recto 92"/>
          <p:cNvCxnSpPr/>
          <p:nvPr/>
        </p:nvCxnSpPr>
        <p:spPr>
          <a:xfrm>
            <a:off x="836942" y="2015491"/>
            <a:ext cx="8007462" cy="4315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uadroTexto 93">
            <a:hlinkClick r:id="" action="ppaction://noaction"/>
          </p:cNvPr>
          <p:cNvSpPr txBox="1"/>
          <p:nvPr/>
        </p:nvSpPr>
        <p:spPr>
          <a:xfrm>
            <a:off x="4176060" y="1895298"/>
            <a:ext cx="167385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05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Increment</a:t>
            </a:r>
            <a:r>
              <a:rPr lang="es-CO" sz="105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(PI)</a:t>
            </a:r>
          </a:p>
        </p:txBody>
      </p:sp>
      <p:sp>
        <p:nvSpPr>
          <p:cNvPr id="95" name="Rectángulo 94"/>
          <p:cNvSpPr/>
          <p:nvPr/>
        </p:nvSpPr>
        <p:spPr>
          <a:xfrm>
            <a:off x="4568600" y="2164047"/>
            <a:ext cx="2375724" cy="200631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/>
          <p:cNvSpPr/>
          <p:nvPr/>
        </p:nvSpPr>
        <p:spPr>
          <a:xfrm>
            <a:off x="4690569" y="2980573"/>
            <a:ext cx="119901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Integrar la solución completa</a:t>
            </a:r>
          </a:p>
        </p:txBody>
      </p:sp>
      <p:sp>
        <p:nvSpPr>
          <p:cNvPr id="97" name="Rectángulo 96"/>
          <p:cNvSpPr/>
          <p:nvPr/>
        </p:nvSpPr>
        <p:spPr>
          <a:xfrm>
            <a:off x="5924796" y="2596937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Capacitaciones</a:t>
            </a:r>
          </a:p>
        </p:txBody>
      </p:sp>
      <p:sp>
        <p:nvSpPr>
          <p:cNvPr id="98" name="Rectángulo 97"/>
          <p:cNvSpPr/>
          <p:nvPr/>
        </p:nvSpPr>
        <p:spPr>
          <a:xfrm>
            <a:off x="5924796" y="2223767"/>
            <a:ext cx="929454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sp>
        <p:nvSpPr>
          <p:cNvPr id="99" name="Rectángulo 98"/>
          <p:cNvSpPr/>
          <p:nvPr/>
        </p:nvSpPr>
        <p:spPr>
          <a:xfrm>
            <a:off x="4690569" y="2220175"/>
            <a:ext cx="1199015" cy="702569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100" name="Rectángulo 99"/>
          <p:cNvSpPr/>
          <p:nvPr/>
        </p:nvSpPr>
        <p:spPr>
          <a:xfrm>
            <a:off x="5924797" y="2980573"/>
            <a:ext cx="923771" cy="32754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Preparación Técnica</a:t>
            </a:r>
          </a:p>
        </p:txBody>
      </p:sp>
      <p:sp>
        <p:nvSpPr>
          <p:cNvPr id="101" name="Rectángulo 100"/>
          <p:cNvSpPr/>
          <p:nvPr/>
        </p:nvSpPr>
        <p:spPr>
          <a:xfrm>
            <a:off x="4690568" y="3358325"/>
            <a:ext cx="1199015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Resolución de Bugs Finales</a:t>
            </a:r>
          </a:p>
        </p:txBody>
      </p:sp>
      <p:sp>
        <p:nvSpPr>
          <p:cNvPr id="102" name="Rectángulo 101"/>
          <p:cNvSpPr/>
          <p:nvPr/>
        </p:nvSpPr>
        <p:spPr>
          <a:xfrm>
            <a:off x="5924796" y="3358325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 Ambiente QA</a:t>
            </a:r>
          </a:p>
        </p:txBody>
      </p:sp>
      <p:sp>
        <p:nvSpPr>
          <p:cNvPr id="103" name="Rectángulo 102"/>
          <p:cNvSpPr/>
          <p:nvPr/>
        </p:nvSpPr>
        <p:spPr>
          <a:xfrm>
            <a:off x="4686215" y="3738518"/>
            <a:ext cx="1203368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Refinamiento HU</a:t>
            </a:r>
          </a:p>
        </p:txBody>
      </p:sp>
      <p:sp>
        <p:nvSpPr>
          <p:cNvPr id="104" name="Rectángulo 103"/>
          <p:cNvSpPr/>
          <p:nvPr/>
        </p:nvSpPr>
        <p:spPr>
          <a:xfrm>
            <a:off x="5924795" y="3729431"/>
            <a:ext cx="929454" cy="32754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Internos</a:t>
            </a:r>
          </a:p>
        </p:txBody>
      </p:sp>
      <p:sp>
        <p:nvSpPr>
          <p:cNvPr id="105" name="Rectángulo 104">
            <a:hlinkClick r:id="" action="ppaction://noaction"/>
          </p:cNvPr>
          <p:cNvSpPr/>
          <p:nvPr/>
        </p:nvSpPr>
        <p:spPr>
          <a:xfrm rot="5400000">
            <a:off x="5603893" y="3134126"/>
            <a:ext cx="304193" cy="2376666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12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ángulo 106">
            <a:hlinkClick r:id="" action="ppaction://noaction"/>
          </p:cNvPr>
          <p:cNvSpPr/>
          <p:nvPr/>
        </p:nvSpPr>
        <p:spPr>
          <a:xfrm>
            <a:off x="8006079" y="2234353"/>
            <a:ext cx="553365" cy="2286809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ángulo 108"/>
          <p:cNvSpPr/>
          <p:nvPr/>
        </p:nvSpPr>
        <p:spPr>
          <a:xfrm>
            <a:off x="7196242" y="2217577"/>
            <a:ext cx="550901" cy="227471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System Demo</a:t>
            </a:r>
          </a:p>
        </p:txBody>
      </p:sp>
      <p:sp>
        <p:nvSpPr>
          <p:cNvPr id="111" name="Rectángulo 110"/>
          <p:cNvSpPr/>
          <p:nvPr/>
        </p:nvSpPr>
        <p:spPr>
          <a:xfrm rot="5400000">
            <a:off x="2663733" y="2812822"/>
            <a:ext cx="306205" cy="306510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Conector recto 111"/>
          <p:cNvCxnSpPr/>
          <p:nvPr/>
        </p:nvCxnSpPr>
        <p:spPr>
          <a:xfrm>
            <a:off x="827003" y="1918458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/>
          <p:nvPr/>
        </p:nvCxnSpPr>
        <p:spPr>
          <a:xfrm>
            <a:off x="8834465" y="1955302"/>
            <a:ext cx="0" cy="19620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upo 113"/>
          <p:cNvGrpSpPr/>
          <p:nvPr/>
        </p:nvGrpSpPr>
        <p:grpSpPr>
          <a:xfrm>
            <a:off x="719959" y="2218676"/>
            <a:ext cx="3506213" cy="1954722"/>
            <a:chOff x="653305" y="2904216"/>
            <a:chExt cx="4674951" cy="2606296"/>
          </a:xfrm>
        </p:grpSpPr>
        <p:grpSp>
          <p:nvGrpSpPr>
            <p:cNvPr id="115" name="Grupo 114"/>
            <p:cNvGrpSpPr/>
            <p:nvPr/>
          </p:nvGrpSpPr>
          <p:grpSpPr>
            <a:xfrm>
              <a:off x="653305" y="2904216"/>
              <a:ext cx="4674951" cy="2606296"/>
              <a:chOff x="1255147" y="3093020"/>
              <a:chExt cx="4674951" cy="2606296"/>
            </a:xfrm>
          </p:grpSpPr>
          <p:graphicFrame>
            <p:nvGraphicFramePr>
              <p:cNvPr id="118" name="Diagrama 117"/>
              <p:cNvGraphicFramePr/>
              <p:nvPr>
                <p:extLst>
                  <p:ext uri="{D42A27DB-BD31-4B8C-83A1-F6EECF244321}">
                    <p14:modId xmlns:p14="http://schemas.microsoft.com/office/powerpoint/2010/main" val="817564201"/>
                  </p:ext>
                </p:extLst>
              </p:nvPr>
            </p:nvGraphicFramePr>
            <p:xfrm>
              <a:off x="1255147" y="3093020"/>
              <a:ext cx="4279900" cy="260629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119" name="Flecha derecha 118"/>
              <p:cNvSpPr/>
              <p:nvPr/>
            </p:nvSpPr>
            <p:spPr>
              <a:xfrm rot="1823491">
                <a:off x="4162734" y="4991100"/>
                <a:ext cx="485466" cy="292100"/>
              </a:xfrm>
              <a:prstGeom prst="rightArrow">
                <a:avLst/>
              </a:prstGeom>
              <a:solidFill>
                <a:srgbClr val="668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0" name="Rectángulo 119">
                <a:hlinkClick r:id="" action="ppaction://noaction"/>
              </p:cNvPr>
              <p:cNvSpPr/>
              <p:nvPr/>
            </p:nvSpPr>
            <p:spPr>
              <a:xfrm>
                <a:off x="4834329" y="5050057"/>
                <a:ext cx="1091821" cy="436728"/>
              </a:xfrm>
              <a:prstGeom prst="rect">
                <a:avLst/>
              </a:prstGeom>
              <a:solidFill>
                <a:srgbClr val="26478D"/>
              </a:solidFill>
              <a:ln>
                <a:solidFill>
                  <a:srgbClr val="2647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90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System Demo</a:t>
                </a:r>
              </a:p>
            </p:txBody>
          </p:sp>
          <p:sp>
            <p:nvSpPr>
              <p:cNvPr id="121" name="Rectángulo 120">
                <a:hlinkClick r:id="" action="ppaction://noaction"/>
              </p:cNvPr>
              <p:cNvSpPr/>
              <p:nvPr/>
            </p:nvSpPr>
            <p:spPr>
              <a:xfrm>
                <a:off x="4838277" y="3339157"/>
                <a:ext cx="1091821" cy="436728"/>
              </a:xfrm>
              <a:prstGeom prst="rect">
                <a:avLst/>
              </a:prstGeom>
              <a:solidFill>
                <a:srgbClr val="982881"/>
              </a:solidFill>
              <a:ln>
                <a:solidFill>
                  <a:srgbClr val="9828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sz="825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Refinamiento Backlog</a:t>
                </a:r>
              </a:p>
            </p:txBody>
          </p:sp>
          <p:sp>
            <p:nvSpPr>
              <p:cNvPr id="122" name="Flecha derecha 121"/>
              <p:cNvSpPr/>
              <p:nvPr/>
            </p:nvSpPr>
            <p:spPr>
              <a:xfrm rot="20021385">
                <a:off x="4202249" y="3528588"/>
                <a:ext cx="485466" cy="292100"/>
              </a:xfrm>
              <a:prstGeom prst="rightArrow">
                <a:avLst/>
              </a:prstGeom>
              <a:solidFill>
                <a:srgbClr val="668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6" name="Flecha derecha 28">
              <a:extLst>
                <a:ext uri="{FF2B5EF4-FFF2-40B4-BE49-F238E27FC236}">
                  <a16:creationId xmlns:a16="http://schemas.microsoft.com/office/drawing/2014/main" id="{D399FE5C-E550-4613-B00A-12796AC1518B}"/>
                </a:ext>
              </a:extLst>
            </p:cNvPr>
            <p:cNvSpPr/>
            <p:nvPr/>
          </p:nvSpPr>
          <p:spPr>
            <a:xfrm>
              <a:off x="4194402" y="4063655"/>
              <a:ext cx="288999" cy="253326"/>
            </a:xfrm>
            <a:prstGeom prst="rightArrow">
              <a:avLst/>
            </a:prstGeom>
            <a:solidFill>
              <a:srgbClr val="668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ángulo 116">
              <a:hlinkClick r:id="" action="ppaction://noaction"/>
              <a:extLst>
                <a:ext uri="{FF2B5EF4-FFF2-40B4-BE49-F238E27FC236}">
                  <a16:creationId xmlns:a16="http://schemas.microsoft.com/office/drawing/2014/main" id="{F9D434F4-0E0C-4E7A-B7DF-DAC1774378B4}"/>
                </a:ext>
              </a:extLst>
            </p:cNvPr>
            <p:cNvSpPr/>
            <p:nvPr/>
          </p:nvSpPr>
          <p:spPr>
            <a:xfrm>
              <a:off x="4517379" y="3955798"/>
              <a:ext cx="803428" cy="436728"/>
            </a:xfrm>
            <a:prstGeom prst="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25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endPara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3" name="CuadroTexto 122">
            <a:extLst>
              <a:ext uri="{FF2B5EF4-FFF2-40B4-BE49-F238E27FC236}">
                <a16:creationId xmlns:a16="http://schemas.microsoft.com/office/drawing/2014/main" id="{80D2E3E9-9B00-4C6B-B216-A50B5151C08F}"/>
              </a:ext>
            </a:extLst>
          </p:cNvPr>
          <p:cNvSpPr txBox="1"/>
          <p:nvPr/>
        </p:nvSpPr>
        <p:spPr>
          <a:xfrm>
            <a:off x="182477" y="233376"/>
            <a:ext cx="461665" cy="440423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dist"/>
            <a:r>
              <a:rPr lang="es-ES" sz="18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DE TRABAJO EXPERIAN</a:t>
            </a:r>
            <a:endParaRPr lang="es-CO" sz="18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Flecha derecha 123"/>
          <p:cNvSpPr/>
          <p:nvPr/>
        </p:nvSpPr>
        <p:spPr>
          <a:xfrm>
            <a:off x="825232" y="1523238"/>
            <a:ext cx="3846988" cy="338116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Ceremonias Alistamiento</a:t>
            </a:r>
          </a:p>
        </p:txBody>
      </p:sp>
      <p:sp>
        <p:nvSpPr>
          <p:cNvPr id="125" name="Flecha derecha 124"/>
          <p:cNvSpPr/>
          <p:nvPr/>
        </p:nvSpPr>
        <p:spPr>
          <a:xfrm>
            <a:off x="825232" y="4600473"/>
            <a:ext cx="8009234" cy="359891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Ceremonias de Implementación</a:t>
            </a:r>
          </a:p>
        </p:txBody>
      </p:sp>
      <p:sp>
        <p:nvSpPr>
          <p:cNvPr id="126" name="Rectángulo 125"/>
          <p:cNvSpPr/>
          <p:nvPr/>
        </p:nvSpPr>
        <p:spPr>
          <a:xfrm rot="5400000">
            <a:off x="8304771" y="82170"/>
            <a:ext cx="314076" cy="765643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Obligatorios</a:t>
            </a:r>
          </a:p>
        </p:txBody>
      </p:sp>
      <p:sp>
        <p:nvSpPr>
          <p:cNvPr id="127" name="Rectángulo 126"/>
          <p:cNvSpPr/>
          <p:nvPr/>
        </p:nvSpPr>
        <p:spPr>
          <a:xfrm>
            <a:off x="8078988" y="665588"/>
            <a:ext cx="765643" cy="263206"/>
          </a:xfrm>
          <a:prstGeom prst="rect">
            <a:avLst/>
          </a:prstGeom>
          <a:solidFill>
            <a:srgbClr val="668BD5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Opcionales</a:t>
            </a:r>
          </a:p>
        </p:txBody>
      </p:sp>
      <p:sp>
        <p:nvSpPr>
          <p:cNvPr id="128" name="Rectángulo 127">
            <a:hlinkClick r:id="" action="ppaction://noaction"/>
          </p:cNvPr>
          <p:cNvSpPr/>
          <p:nvPr/>
        </p:nvSpPr>
        <p:spPr>
          <a:xfrm>
            <a:off x="8076165" y="972353"/>
            <a:ext cx="765752" cy="263206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825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Demanda</a:t>
            </a:r>
          </a:p>
        </p:txBody>
      </p:sp>
      <p:sp>
        <p:nvSpPr>
          <p:cNvPr id="129" name="Rectángulo 128">
            <a:hlinkClick r:id="" action="ppaction://noaction"/>
          </p:cNvPr>
          <p:cNvSpPr/>
          <p:nvPr/>
        </p:nvSpPr>
        <p:spPr>
          <a:xfrm>
            <a:off x="825232" y="2164081"/>
            <a:ext cx="326108" cy="2343525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697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3549B96-361C-445A-895E-46AEDA5742C9}"/>
              </a:ext>
            </a:extLst>
          </p:cNvPr>
          <p:cNvSpPr txBox="1"/>
          <p:nvPr/>
        </p:nvSpPr>
        <p:spPr>
          <a:xfrm>
            <a:off x="2978201" y="3419601"/>
            <a:ext cx="4167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s-CO" sz="32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 Náuticos</a:t>
            </a:r>
          </a:p>
        </p:txBody>
      </p:sp>
      <p:pic>
        <p:nvPicPr>
          <p:cNvPr id="2052" name="Picture 4" descr="Resultado de imagen para deporte nautico">
            <a:extLst>
              <a:ext uri="{FF2B5EF4-FFF2-40B4-BE49-F238E27FC236}">
                <a16:creationId xmlns:a16="http://schemas.microsoft.com/office/drawing/2014/main" id="{0506B4B1-063D-419B-8C7B-158F69D4B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80" y="1159988"/>
            <a:ext cx="2474813" cy="3764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decathlon">
            <a:extLst>
              <a:ext uri="{FF2B5EF4-FFF2-40B4-BE49-F238E27FC236}">
                <a16:creationId xmlns:a16="http://schemas.microsoft.com/office/drawing/2014/main" id="{F9AC9BB0-3AEC-461F-BCA4-25142012D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201" y="1975662"/>
            <a:ext cx="5776832" cy="143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hlinkClick r:id="rId4" action="ppaction://hlinkfile"/>
            <a:extLst>
              <a:ext uri="{FF2B5EF4-FFF2-40B4-BE49-F238E27FC236}">
                <a16:creationId xmlns:a16="http://schemas.microsoft.com/office/drawing/2014/main" id="{9FE40310-85C4-4217-B4A8-2421C9B73E07}"/>
              </a:ext>
            </a:extLst>
          </p:cNvPr>
          <p:cNvSpPr/>
          <p:nvPr/>
        </p:nvSpPr>
        <p:spPr>
          <a:xfrm>
            <a:off x="4182113" y="760781"/>
            <a:ext cx="37910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8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practicar!!</a:t>
            </a:r>
            <a:endParaRPr kumimoji="0" lang="es-CO" sz="48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688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3B81E3A-31D5-4C1D-B7B2-EE7F30E1B5E9}"/>
              </a:ext>
            </a:extLst>
          </p:cNvPr>
          <p:cNvSpPr/>
          <p:nvPr/>
        </p:nvSpPr>
        <p:spPr>
          <a:xfrm>
            <a:off x="457200" y="1160408"/>
            <a:ext cx="5327650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095195"/>
                </a:solidFill>
              </a:rPr>
              <a:t>Se quiere lanzar un producto para </a:t>
            </a:r>
            <a:r>
              <a:rPr lang="es-CO" sz="2000" b="1" dirty="0">
                <a:solidFill>
                  <a:srgbClr val="E83B91"/>
                </a:solidFill>
              </a:rPr>
              <a:t>deportes</a:t>
            </a:r>
            <a:r>
              <a:rPr lang="es-CO" sz="1800" b="1" dirty="0">
                <a:solidFill>
                  <a:srgbClr val="095195"/>
                </a:solidFill>
              </a:rPr>
              <a:t> inexistente en el mercado. </a:t>
            </a:r>
          </a:p>
          <a:p>
            <a:endParaRPr lang="es-CO" sz="1800" b="1" dirty="0">
              <a:solidFill>
                <a:srgbClr val="095195"/>
              </a:solidFill>
            </a:endParaRPr>
          </a:p>
          <a:p>
            <a:r>
              <a:rPr lang="es-CO" sz="1800" b="1" dirty="0">
                <a:solidFill>
                  <a:srgbClr val="095195"/>
                </a:solidFill>
              </a:rPr>
              <a:t>Con el fin de dar una mayor imagen de innovación, este producto </a:t>
            </a:r>
            <a:r>
              <a:rPr lang="es-CO" sz="2000" b="1" dirty="0">
                <a:solidFill>
                  <a:srgbClr val="E83B91"/>
                </a:solidFill>
              </a:rPr>
              <a:t>se venderá mediante un expendedor automático.</a:t>
            </a:r>
          </a:p>
          <a:p>
            <a:r>
              <a:rPr lang="es-CO" sz="2000" b="1" dirty="0">
                <a:solidFill>
                  <a:srgbClr val="E83B91"/>
                </a:solidFill>
              </a:rPr>
              <a:t> </a:t>
            </a:r>
            <a:endParaRPr lang="es-CO" sz="1800" b="1" dirty="0">
              <a:solidFill>
                <a:srgbClr val="E83B91"/>
              </a:solidFill>
            </a:endParaRPr>
          </a:p>
          <a:p>
            <a:r>
              <a:rPr lang="es-CO" sz="1800" b="1" dirty="0">
                <a:solidFill>
                  <a:srgbClr val="095195"/>
                </a:solidFill>
              </a:rPr>
              <a:t>Nuestro propósito es construir un </a:t>
            </a:r>
            <a:r>
              <a:rPr lang="es-CO" sz="2000" b="1" dirty="0">
                <a:solidFill>
                  <a:srgbClr val="E83B91"/>
                </a:solidFill>
              </a:rPr>
              <a:t>expendedor automático</a:t>
            </a:r>
            <a:r>
              <a:rPr lang="es-CO" sz="1800" b="1" dirty="0">
                <a:solidFill>
                  <a:srgbClr val="095195"/>
                </a:solidFill>
              </a:rPr>
              <a:t> de productos deportivos </a:t>
            </a:r>
            <a:r>
              <a:rPr lang="es-CO" sz="1800" b="1" dirty="0" err="1">
                <a:solidFill>
                  <a:srgbClr val="095195"/>
                </a:solidFill>
              </a:rPr>
              <a:t>naútico</a:t>
            </a:r>
            <a:r>
              <a:rPr lang="es-CO" sz="1800" b="1" dirty="0">
                <a:solidFill>
                  <a:srgbClr val="095195"/>
                </a:solidFill>
              </a:rPr>
              <a:t>. </a:t>
            </a:r>
          </a:p>
        </p:txBody>
      </p:sp>
      <p:pic>
        <p:nvPicPr>
          <p:cNvPr id="1026" name="Picture 2" descr="Resultado de imagen para Vending machine">
            <a:extLst>
              <a:ext uri="{FF2B5EF4-FFF2-40B4-BE49-F238E27FC236}">
                <a16:creationId xmlns:a16="http://schemas.microsoft.com/office/drawing/2014/main" id="{FC5B86B0-9B28-46F8-8138-EA2A16C951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14074" r="20247" b="6527"/>
          <a:stretch/>
        </p:blipFill>
        <p:spPr bwMode="auto">
          <a:xfrm>
            <a:off x="5669458" y="920331"/>
            <a:ext cx="2331541" cy="330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97573D3-9BDE-408A-8C65-7DC480BE02FE}"/>
              </a:ext>
            </a:extLst>
          </p:cNvPr>
          <p:cNvSpPr/>
          <p:nvPr/>
        </p:nvSpPr>
        <p:spPr>
          <a:xfrm>
            <a:off x="4502150" y="490947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CO" sz="8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https://es.3dexport.com/3dmodel-snack-vending-machine-72505.htm</a:t>
            </a:r>
            <a:endParaRPr lang="es-CO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6FD004-3921-4B67-B137-87B6D8B0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329834"/>
            <a:ext cx="22669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ASIGNACIÓN DE ROLES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109" name="Rectángulo 108">
            <a:extLst>
              <a:ext uri="{FF2B5EF4-FFF2-40B4-BE49-F238E27FC236}">
                <a16:creationId xmlns:a16="http://schemas.microsoft.com/office/drawing/2014/main" id="{9702F846-3026-446D-96CE-9112B28EDE85}"/>
              </a:ext>
            </a:extLst>
          </p:cNvPr>
          <p:cNvSpPr/>
          <p:nvPr/>
        </p:nvSpPr>
        <p:spPr>
          <a:xfrm>
            <a:off x="501387" y="561905"/>
            <a:ext cx="2456454" cy="179876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53388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ASIGNACIÓN DE ROLES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109" name="Rectángulo 108">
            <a:extLst>
              <a:ext uri="{FF2B5EF4-FFF2-40B4-BE49-F238E27FC236}">
                <a16:creationId xmlns:a16="http://schemas.microsoft.com/office/drawing/2014/main" id="{9702F846-3026-446D-96CE-9112B28EDE85}"/>
              </a:ext>
            </a:extLst>
          </p:cNvPr>
          <p:cNvSpPr/>
          <p:nvPr/>
        </p:nvSpPr>
        <p:spPr>
          <a:xfrm>
            <a:off x="472713" y="2967353"/>
            <a:ext cx="1445669" cy="179876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3742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EE9B0-C179-42D8-B445-6CF2B0645A62}"/>
              </a:ext>
            </a:extLst>
          </p:cNvPr>
          <p:cNvSpPr/>
          <p:nvPr/>
        </p:nvSpPr>
        <p:spPr>
          <a:xfrm>
            <a:off x="2450573" y="1628734"/>
            <a:ext cx="1027783" cy="116965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29686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07AF5B6-6DB9-4A23-AB25-416B7F8F8D46}"/>
              </a:ext>
            </a:extLst>
          </p:cNvPr>
          <p:cNvGrpSpPr/>
          <p:nvPr/>
        </p:nvGrpSpPr>
        <p:grpSpPr>
          <a:xfrm>
            <a:off x="1382807" y="886719"/>
            <a:ext cx="6378386" cy="3502283"/>
            <a:chOff x="194134" y="131259"/>
            <a:chExt cx="11533407" cy="5863141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3D19EA6-DC31-46FD-9AD6-207AD0A663B7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EDD25735-3196-4D0B-A1C2-834A7CB257A8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6724568E-DCA0-454D-99BE-C6256393BF59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B95A7C26-72EF-4CEC-95BC-8AF6019705B4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AD24C9-5303-4448-8E6A-B7729C8608DB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10" name="Conector recto 11">
              <a:extLst>
                <a:ext uri="{FF2B5EF4-FFF2-40B4-BE49-F238E27FC236}">
                  <a16:creationId xmlns:a16="http://schemas.microsoft.com/office/drawing/2014/main" id="{6E84862E-691B-45DD-84B4-55C559066C4E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95E7FF25-1509-46BF-9946-C6DE683C6E46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06165B4-C45B-4DB9-8BC8-C5E8A190BB1B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3" descr="group-icon.png">
              <a:extLst>
                <a:ext uri="{FF2B5EF4-FFF2-40B4-BE49-F238E27FC236}">
                  <a16:creationId xmlns:a16="http://schemas.microsoft.com/office/drawing/2014/main" id="{50E90F8F-6446-42AB-A2AA-CF4814EC4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14" name="Picture 14" descr="tasks-icon-14.png">
              <a:extLst>
                <a:ext uri="{FF2B5EF4-FFF2-40B4-BE49-F238E27FC236}">
                  <a16:creationId xmlns:a16="http://schemas.microsoft.com/office/drawing/2014/main" id="{88298D3F-2A67-4BDE-99D0-2EC7F6EC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15" name="Picture 15" descr="gift-icon_21990.png">
              <a:extLst>
                <a:ext uri="{FF2B5EF4-FFF2-40B4-BE49-F238E27FC236}">
                  <a16:creationId xmlns:a16="http://schemas.microsoft.com/office/drawing/2014/main" id="{21B8618A-D4CC-4BF6-A660-9FC8FCA3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16" name="Picture 16" descr="145319-200.png">
              <a:extLst>
                <a:ext uri="{FF2B5EF4-FFF2-40B4-BE49-F238E27FC236}">
                  <a16:creationId xmlns:a16="http://schemas.microsoft.com/office/drawing/2014/main" id="{B0ACA434-96B7-4E8A-93DA-630B3E641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033BBFB9-63A4-423A-8389-4FDC547F4431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18" name="CuadroTexto 26">
              <a:extLst>
                <a:ext uri="{FF2B5EF4-FFF2-40B4-BE49-F238E27FC236}">
                  <a16:creationId xmlns:a16="http://schemas.microsoft.com/office/drawing/2014/main" id="{40B716F7-8A6B-4845-A2CD-19F339706560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687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Resultado de imagen para story mapping">
            <a:extLst>
              <a:ext uri="{FF2B5EF4-FFF2-40B4-BE49-F238E27FC236}">
                <a16:creationId xmlns:a16="http://schemas.microsoft.com/office/drawing/2014/main" id="{8F01776B-6AAB-441C-8893-1FC9D6D97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299287" y="633180"/>
            <a:ext cx="8382134" cy="38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164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611F2A-9D00-4A64-97C2-6C04B930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100" y="59730"/>
            <a:ext cx="2921000" cy="994172"/>
          </a:xfrm>
        </p:spPr>
        <p:txBody>
          <a:bodyPr/>
          <a:lstStyle/>
          <a:p>
            <a:r>
              <a:rPr lang="es-CO" b="1" dirty="0" err="1">
                <a:solidFill>
                  <a:srgbClr val="7F2D82"/>
                </a:solidFill>
              </a:rPr>
              <a:t>Product</a:t>
            </a:r>
            <a:r>
              <a:rPr lang="es-CO" b="1" dirty="0">
                <a:solidFill>
                  <a:srgbClr val="7F2D82"/>
                </a:solidFill>
              </a:rPr>
              <a:t> Backlog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56F6BEF-815B-4A9E-B693-55BCC5329C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5900" y="952302"/>
          <a:ext cx="8572500" cy="3667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64371">
                  <a:extLst>
                    <a:ext uri="{9D8B030D-6E8A-4147-A177-3AD203B41FA5}">
                      <a16:colId xmlns:a16="http://schemas.microsoft.com/office/drawing/2014/main" val="3444983127"/>
                    </a:ext>
                  </a:extLst>
                </a:gridCol>
                <a:gridCol w="5956664">
                  <a:extLst>
                    <a:ext uri="{9D8B030D-6E8A-4147-A177-3AD203B41FA5}">
                      <a16:colId xmlns:a16="http://schemas.microsoft.com/office/drawing/2014/main" val="3268172158"/>
                    </a:ext>
                  </a:extLst>
                </a:gridCol>
                <a:gridCol w="1551465">
                  <a:extLst>
                    <a:ext uri="{9D8B030D-6E8A-4147-A177-3AD203B41FA5}">
                      <a16:colId xmlns:a16="http://schemas.microsoft.com/office/drawing/2014/main" val="3907792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rgbClr val="7F2D82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800" dirty="0">
                          <a:solidFill>
                            <a:srgbClr val="7F2D82"/>
                          </a:solidFill>
                        </a:rPr>
                        <a:t>Requisitos iniciales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800" dirty="0">
                          <a:solidFill>
                            <a:srgbClr val="7F2D82"/>
                          </a:solidFill>
                        </a:rPr>
                        <a:t>Valor Negocio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Marca de cliente: El consumidor podrá ver con claridad el nombre de la marca deportiva y una foto o dibujo de temática marina desde una distancia de 3 metros.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1000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3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Producto: El consumidor podrá recoger el producto de una cajita específica.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/>
                          </a:solidFill>
                        </a:rPr>
                        <a:t>900</a:t>
                      </a:r>
                      <a:endParaRPr lang="es-CO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4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Recipiente para pago: El consumidor podrá pagar el producto depositando un billete en una cajita específica.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623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Transporte: El cliente podrá trasladar el expendedor al lugar de venta, mínimo 15 pasos sin que se rompa.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957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Globos: El consumidor verá en cada uno los 2 laterales del expendedor 3 globos de 40 centímetros de diámetro (6 globos en total), para dar una imagen de diversión del deporte náutico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91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Barcos: El consumidor verá en los 2 laterales del expendedor 3 barcos de papel (6 barcos en total), para reforzar la imagen de deporte y hacer marketing de próximos productos.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100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28453"/>
                  </a:ext>
                </a:extLst>
              </a:tr>
            </a:tbl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D5BEC2AE-CA69-4906-A52E-DB08CEE76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4825802"/>
            <a:ext cx="1323975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3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FF947B04-FC01-4F30-B8D0-6DC66C9C364A}"/>
              </a:ext>
            </a:extLst>
          </p:cNvPr>
          <p:cNvGrpSpPr/>
          <p:nvPr/>
        </p:nvGrpSpPr>
        <p:grpSpPr>
          <a:xfrm>
            <a:off x="6355179" y="624642"/>
            <a:ext cx="2449713" cy="424891"/>
            <a:chOff x="6495493" y="1505659"/>
            <a:chExt cx="2449713" cy="424890"/>
          </a:xfrm>
        </p:grpSpPr>
        <p:pic>
          <p:nvPicPr>
            <p:cNvPr id="18" name="Picture 2" descr="Resultado de imagen para email">
              <a:extLst>
                <a:ext uri="{FF2B5EF4-FFF2-40B4-BE49-F238E27FC236}">
                  <a16:creationId xmlns:a16="http://schemas.microsoft.com/office/drawing/2014/main" id="{12B14D84-712A-4891-B290-BBE5496BD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8D492A55-6BD9-4E3F-A45F-7F724D98141B}"/>
                </a:ext>
              </a:extLst>
            </p:cNvPr>
            <p:cNvSpPr txBox="1"/>
            <p:nvPr/>
          </p:nvSpPr>
          <p:spPr>
            <a:xfrm>
              <a:off x="6836937" y="1505659"/>
              <a:ext cx="210826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66">
                <a:defRPr/>
              </a:pPr>
              <a:r>
                <a:rPr lang="es-CO" sz="1400" dirty="0" err="1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slaguirre</a:t>
              </a: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@stefanini.com</a:t>
              </a:r>
            </a:p>
          </p:txBody>
        </p:sp>
      </p:grp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2A41931-9A9E-436E-B68A-E269EB55518B}"/>
              </a:ext>
            </a:extLst>
          </p:cNvPr>
          <p:cNvSpPr/>
          <p:nvPr/>
        </p:nvSpPr>
        <p:spPr>
          <a:xfrm>
            <a:off x="221777" y="1279480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s-CO" sz="1013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AutoShape 4" descr="Resultado de imagen para secretaria de salud distrital">
            <a:extLst>
              <a:ext uri="{FF2B5EF4-FFF2-40B4-BE49-F238E27FC236}">
                <a16:creationId xmlns:a16="http://schemas.microsoft.com/office/drawing/2014/main" id="{255FEA99-B94F-4D20-A17B-33299ADB8C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sz="1800"/>
          </a:p>
        </p:txBody>
      </p:sp>
      <p:pic>
        <p:nvPicPr>
          <p:cNvPr id="22" name="Picture 2" descr="Resultado de imagen para stefanini colombia">
            <a:extLst>
              <a:ext uri="{FF2B5EF4-FFF2-40B4-BE49-F238E27FC236}">
                <a16:creationId xmlns:a16="http://schemas.microsoft.com/office/drawing/2014/main" id="{1DC4ED57-51FE-4B95-8716-37A7F0889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02" y="3136041"/>
            <a:ext cx="2052430" cy="76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sultado de imagen para cardif colombia">
            <a:extLst>
              <a:ext uri="{FF2B5EF4-FFF2-40B4-BE49-F238E27FC236}">
                <a16:creationId xmlns:a16="http://schemas.microsoft.com/office/drawing/2014/main" id="{2A0D210C-967E-4CB6-9085-BC141C33D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7" y="1485901"/>
            <a:ext cx="2794966" cy="7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Resultado de imagen para cardif colombia">
            <a:extLst>
              <a:ext uri="{FF2B5EF4-FFF2-40B4-BE49-F238E27FC236}">
                <a16:creationId xmlns:a16="http://schemas.microsoft.com/office/drawing/2014/main" id="{64843264-8349-4D55-B943-9D9086A4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40" y="1476277"/>
            <a:ext cx="2794966" cy="7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esultado de imagen para cardif colombia">
            <a:extLst>
              <a:ext uri="{FF2B5EF4-FFF2-40B4-BE49-F238E27FC236}">
                <a16:creationId xmlns:a16="http://schemas.microsoft.com/office/drawing/2014/main" id="{B9C734B2-8075-4EAA-9B51-9FDC1BB13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7" y="3109452"/>
            <a:ext cx="2794966" cy="7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esultado de imagen para Bandera colombia">
            <a:extLst>
              <a:ext uri="{FF2B5EF4-FFF2-40B4-BE49-F238E27FC236}">
                <a16:creationId xmlns:a16="http://schemas.microsoft.com/office/drawing/2014/main" id="{CDB6338C-3049-420D-B7F5-F2668D7F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17" y="1928276"/>
            <a:ext cx="724314" cy="4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8" descr="Resultado de imagen para Bandera argentina">
            <a:extLst>
              <a:ext uri="{FF2B5EF4-FFF2-40B4-BE49-F238E27FC236}">
                <a16:creationId xmlns:a16="http://schemas.microsoft.com/office/drawing/2014/main" id="{F1549372-07CF-453A-9DD8-C8E2FBC758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 sz="1800"/>
          </a:p>
        </p:txBody>
      </p:sp>
      <p:pic>
        <p:nvPicPr>
          <p:cNvPr id="28" name="Picture 16" descr="Resultado de imagen para Bandera argentina">
            <a:extLst>
              <a:ext uri="{FF2B5EF4-FFF2-40B4-BE49-F238E27FC236}">
                <a16:creationId xmlns:a16="http://schemas.microsoft.com/office/drawing/2014/main" id="{F7395556-FB6D-4A92-91D9-7FBA01E3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79" y="3609337"/>
            <a:ext cx="701952" cy="43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Resultado de imagen para Bandera chile">
            <a:extLst>
              <a:ext uri="{FF2B5EF4-FFF2-40B4-BE49-F238E27FC236}">
                <a16:creationId xmlns:a16="http://schemas.microsoft.com/office/drawing/2014/main" id="{268C9018-9CCA-4AF9-8F72-97BF59D5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00" y="1897044"/>
            <a:ext cx="782786" cy="52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sultado de imagen para cardif colombia">
            <a:extLst>
              <a:ext uri="{FF2B5EF4-FFF2-40B4-BE49-F238E27FC236}">
                <a16:creationId xmlns:a16="http://schemas.microsoft.com/office/drawing/2014/main" id="{553583F1-899A-4F85-8A3E-9936F68F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80" y="3117940"/>
            <a:ext cx="2794966" cy="71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0" descr="Resultado de imagen para bandera mexico">
            <a:extLst>
              <a:ext uri="{FF2B5EF4-FFF2-40B4-BE49-F238E27FC236}">
                <a16:creationId xmlns:a16="http://schemas.microsoft.com/office/drawing/2014/main" id="{27AC2A65-4C87-4BAF-951B-2BACD92B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300" y="3533629"/>
            <a:ext cx="828053" cy="47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2" descr="Resultado de imagen para caja los andes">
            <a:extLst>
              <a:ext uri="{FF2B5EF4-FFF2-40B4-BE49-F238E27FC236}">
                <a16:creationId xmlns:a16="http://schemas.microsoft.com/office/drawing/2014/main" id="{0CBC4CA9-3C1A-4007-9226-92264647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80" y="1500023"/>
            <a:ext cx="1234074" cy="6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359D29F8-E012-49B2-BF19-A9432897DBF8}"/>
              </a:ext>
            </a:extLst>
          </p:cNvPr>
          <p:cNvSpPr txBox="1">
            <a:spLocks/>
          </p:cNvSpPr>
          <p:nvPr/>
        </p:nvSpPr>
        <p:spPr>
          <a:xfrm>
            <a:off x="1991142" y="2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55">
              <a:defRPr/>
            </a:pP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Lorena Serrato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046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EE9B0-C179-42D8-B445-6CF2B0645A62}"/>
              </a:ext>
            </a:extLst>
          </p:cNvPr>
          <p:cNvSpPr/>
          <p:nvPr/>
        </p:nvSpPr>
        <p:spPr>
          <a:xfrm>
            <a:off x="2421901" y="2798385"/>
            <a:ext cx="988050" cy="107829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4014A558-C758-474A-8BDB-92B3590E5305}"/>
              </a:ext>
            </a:extLst>
          </p:cNvPr>
          <p:cNvGrpSpPr/>
          <p:nvPr/>
        </p:nvGrpSpPr>
        <p:grpSpPr>
          <a:xfrm>
            <a:off x="1847236" y="2219205"/>
            <a:ext cx="477905" cy="442237"/>
            <a:chOff x="5795783" y="3554788"/>
            <a:chExt cx="1056136" cy="1056136"/>
          </a:xfrm>
        </p:grpSpPr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97AD03BC-E861-43E9-A42C-8F67D74B5D27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1" name="Imagen 110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669D2AF8-3C31-41D1-BFE7-B18C31EB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414D9302-6817-4E5E-B200-8B76CC441D54}"/>
              </a:ext>
            </a:extLst>
          </p:cNvPr>
          <p:cNvSpPr/>
          <p:nvPr/>
        </p:nvSpPr>
        <p:spPr>
          <a:xfrm>
            <a:off x="1731040" y="2629425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543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EE9B0-C179-42D8-B445-6CF2B0645A62}"/>
              </a:ext>
            </a:extLst>
          </p:cNvPr>
          <p:cNvSpPr/>
          <p:nvPr/>
        </p:nvSpPr>
        <p:spPr>
          <a:xfrm>
            <a:off x="2448378" y="3846342"/>
            <a:ext cx="988050" cy="106265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0E89E99D-A7BA-4170-B3FE-C58F30AB7835}"/>
              </a:ext>
            </a:extLst>
          </p:cNvPr>
          <p:cNvGrpSpPr/>
          <p:nvPr/>
        </p:nvGrpSpPr>
        <p:grpSpPr>
          <a:xfrm>
            <a:off x="1820591" y="4188921"/>
            <a:ext cx="477905" cy="442237"/>
            <a:chOff x="5795783" y="3554788"/>
            <a:chExt cx="1056136" cy="1056136"/>
          </a:xfrm>
        </p:grpSpPr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45B1C408-DC70-45AA-BB7F-8BC5057D7B21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11" name="Imagen 110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140780E8-D8E0-463D-948A-301CEDA69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12" name="Rectángulo 111">
            <a:extLst>
              <a:ext uri="{FF2B5EF4-FFF2-40B4-BE49-F238E27FC236}">
                <a16:creationId xmlns:a16="http://schemas.microsoft.com/office/drawing/2014/main" id="{9FFC6288-3537-4E77-85EE-7193D93D0F29}"/>
              </a:ext>
            </a:extLst>
          </p:cNvPr>
          <p:cNvSpPr/>
          <p:nvPr/>
        </p:nvSpPr>
        <p:spPr>
          <a:xfrm>
            <a:off x="1704395" y="4599141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562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EE9B0-C179-42D8-B445-6CF2B0645A62}"/>
              </a:ext>
            </a:extLst>
          </p:cNvPr>
          <p:cNvSpPr/>
          <p:nvPr/>
        </p:nvSpPr>
        <p:spPr>
          <a:xfrm>
            <a:off x="3440981" y="1313046"/>
            <a:ext cx="644412" cy="353018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74202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esultado de imagen para program board">
            <a:extLst>
              <a:ext uri="{FF2B5EF4-FFF2-40B4-BE49-F238E27FC236}">
                <a16:creationId xmlns:a16="http://schemas.microsoft.com/office/drawing/2014/main" id="{7732338F-7E5C-49BD-AECE-D4C6C43EB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" t="8258" r="4477" b="3818"/>
          <a:stretch/>
        </p:blipFill>
        <p:spPr bwMode="auto">
          <a:xfrm>
            <a:off x="1698171" y="917024"/>
            <a:ext cx="5167415" cy="379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DBBB39B-5507-49F7-9DB2-8F4D77464FDE}"/>
              </a:ext>
            </a:extLst>
          </p:cNvPr>
          <p:cNvSpPr/>
          <p:nvPr/>
        </p:nvSpPr>
        <p:spPr>
          <a:xfrm>
            <a:off x="7275007" y="1255861"/>
            <a:ext cx="13340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rgbClr val="E83B91"/>
                </a:solidFill>
              </a:rPr>
              <a:t>5 MIN.</a:t>
            </a:r>
            <a:endParaRPr lang="es-CO" sz="2800" b="1" dirty="0"/>
          </a:p>
        </p:txBody>
      </p:sp>
      <p:pic>
        <p:nvPicPr>
          <p:cNvPr id="1026" name="Picture 2" descr="Resultado de imagen para RELOJ">
            <a:extLst>
              <a:ext uri="{FF2B5EF4-FFF2-40B4-BE49-F238E27FC236}">
                <a16:creationId xmlns:a16="http://schemas.microsoft.com/office/drawing/2014/main" id="{8C86419E-662D-4753-9950-8CF3517D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36" y="186699"/>
            <a:ext cx="1070362" cy="107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2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2887004"/>
            <a:ext cx="8543925" cy="193337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CC4DA20-6CEC-4F88-9118-8E1DDE876A45}"/>
              </a:ext>
            </a:extLst>
          </p:cNvPr>
          <p:cNvSpPr/>
          <p:nvPr/>
        </p:nvSpPr>
        <p:spPr>
          <a:xfrm>
            <a:off x="419100" y="584750"/>
            <a:ext cx="8543925" cy="221363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5"/>
          <p:cNvSpPr>
            <a:spLocks noGrp="1"/>
          </p:cNvSpPr>
          <p:nvPr>
            <p:ph type="title"/>
          </p:nvPr>
        </p:nvSpPr>
        <p:spPr>
          <a:xfrm>
            <a:off x="199177" y="121329"/>
            <a:ext cx="7886700" cy="368239"/>
          </a:xfrm>
        </p:spPr>
        <p:txBody>
          <a:bodyPr>
            <a:normAutofit fontScale="90000"/>
          </a:bodyPr>
          <a:lstStyle/>
          <a:p>
            <a:pPr algn="r"/>
            <a:r>
              <a:rPr lang="es-ES" sz="24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Safe - Experian</a:t>
            </a:r>
          </a:p>
        </p:txBody>
      </p:sp>
      <p:cxnSp>
        <p:nvCxnSpPr>
          <p:cNvPr id="5" name="Conector recto 4"/>
          <p:cNvCxnSpPr/>
          <p:nvPr/>
        </p:nvCxnSpPr>
        <p:spPr>
          <a:xfrm>
            <a:off x="227228" y="489568"/>
            <a:ext cx="76444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hlinkClick r:id="" action="ppaction://noaction"/>
          </p:cNvPr>
          <p:cNvSpPr/>
          <p:nvPr/>
        </p:nvSpPr>
        <p:spPr>
          <a:xfrm>
            <a:off x="3583624" y="1989208"/>
            <a:ext cx="326108" cy="236388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 rot="5400000">
            <a:off x="4323238" y="2640991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Iteration1 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4900673" y="1941094"/>
            <a:ext cx="126236" cy="2411994"/>
            <a:chOff x="6148328" y="2097669"/>
            <a:chExt cx="168315" cy="2897505"/>
          </a:xfrm>
        </p:grpSpPr>
        <p:cxnSp>
          <p:nvCxnSpPr>
            <p:cNvPr id="10" name="Conector recto 9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ipse 1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5970373" y="1941094"/>
            <a:ext cx="126236" cy="2432762"/>
            <a:chOff x="6148328" y="2097669"/>
            <a:chExt cx="168315" cy="2897505"/>
          </a:xfrm>
        </p:grpSpPr>
        <p:cxnSp>
          <p:nvCxnSpPr>
            <p:cNvPr id="16" name="Conector recto 15"/>
            <p:cNvCxnSpPr/>
            <p:nvPr/>
          </p:nvCxnSpPr>
          <p:spPr>
            <a:xfrm flipV="1">
              <a:off x="6205190" y="2265528"/>
              <a:ext cx="27296" cy="272964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7062039" y="1989208"/>
            <a:ext cx="126236" cy="2363880"/>
            <a:chOff x="6148328" y="2097669"/>
            <a:chExt cx="168315" cy="3151840"/>
          </a:xfrm>
        </p:grpSpPr>
        <p:cxnSp>
          <p:nvCxnSpPr>
            <p:cNvPr id="20" name="Conector recto 19"/>
            <p:cNvCxnSpPr/>
            <p:nvPr/>
          </p:nvCxnSpPr>
          <p:spPr>
            <a:xfrm flipV="1">
              <a:off x="6212827" y="2265528"/>
              <a:ext cx="19659" cy="298398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6148328" y="2097669"/>
              <a:ext cx="168315" cy="155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Rectángulo 21">
            <a:hlinkClick r:id="" action="ppaction://noaction"/>
          </p:cNvPr>
          <p:cNvSpPr/>
          <p:nvPr/>
        </p:nvSpPr>
        <p:spPr>
          <a:xfrm>
            <a:off x="7188275" y="3331736"/>
            <a:ext cx="1064364" cy="419302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r>
              <a:rPr lang="es-CO" sz="9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sz="9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  <a:endParaRPr lang="es-CO" sz="9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ángulo 22">
            <a:hlinkClick r:id="" action="ppaction://noaction"/>
          </p:cNvPr>
          <p:cNvSpPr/>
          <p:nvPr/>
        </p:nvSpPr>
        <p:spPr>
          <a:xfrm>
            <a:off x="8352296" y="2662201"/>
            <a:ext cx="326108" cy="167252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endParaRPr lang="es-CO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upo 79"/>
          <p:cNvGrpSpPr/>
          <p:nvPr/>
        </p:nvGrpSpPr>
        <p:grpSpPr>
          <a:xfrm>
            <a:off x="3583625" y="4462476"/>
            <a:ext cx="5111589" cy="253916"/>
            <a:chOff x="4778166" y="5556267"/>
            <a:chExt cx="6815452" cy="338555"/>
          </a:xfrm>
        </p:grpSpPr>
        <p:cxnSp>
          <p:nvCxnSpPr>
            <p:cNvPr id="24" name="Conector recto 23"/>
            <p:cNvCxnSpPr/>
            <p:nvPr/>
          </p:nvCxnSpPr>
          <p:spPr>
            <a:xfrm flipV="1">
              <a:off x="4778166" y="5710156"/>
              <a:ext cx="6793039" cy="2358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hlinkClick r:id="" action="ppaction://noaction"/>
            </p:cNvPr>
            <p:cNvSpPr txBox="1"/>
            <p:nvPr/>
          </p:nvSpPr>
          <p:spPr>
            <a:xfrm>
              <a:off x="7102102" y="5556267"/>
              <a:ext cx="2231808" cy="338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050" b="1" dirty="0" err="1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Increment</a:t>
              </a:r>
              <a:r>
                <a:rPr lang="es-CO" sz="1050" b="1" dirty="0">
                  <a:solidFill>
                    <a:srgbClr val="57575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(PI)</a:t>
              </a:r>
            </a:p>
          </p:txBody>
        </p:sp>
        <p:cxnSp>
          <p:nvCxnSpPr>
            <p:cNvPr id="26" name="Conector recto 25"/>
            <p:cNvCxnSpPr/>
            <p:nvPr/>
          </p:nvCxnSpPr>
          <p:spPr>
            <a:xfrm>
              <a:off x="4778166" y="5600612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/>
            <p:cNvCxnSpPr/>
            <p:nvPr/>
          </p:nvCxnSpPr>
          <p:spPr>
            <a:xfrm>
              <a:off x="11593618" y="5562657"/>
              <a:ext cx="0" cy="26161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5FB80CAF-DABA-4FCF-A992-35E3BDC708A7}"/>
              </a:ext>
            </a:extLst>
          </p:cNvPr>
          <p:cNvGrpSpPr/>
          <p:nvPr/>
        </p:nvGrpSpPr>
        <p:grpSpPr>
          <a:xfrm>
            <a:off x="2311753" y="760156"/>
            <a:ext cx="681230" cy="754063"/>
            <a:chOff x="7746317" y="2196412"/>
            <a:chExt cx="1737726" cy="2284865"/>
          </a:xfrm>
        </p:grpSpPr>
        <p:pic>
          <p:nvPicPr>
            <p:cNvPr id="33" name="Imagen 32">
              <a:hlinkClick r:id="rId2" action="ppaction://hlinksldjump"/>
              <a:extLst>
                <a:ext uri="{FF2B5EF4-FFF2-40B4-BE49-F238E27FC236}">
                  <a16:creationId xmlns:a16="http://schemas.microsoft.com/office/drawing/2014/main" id="{CCAFAD15-ED7F-418A-B79E-CDCB30A2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468" y="2196412"/>
              <a:ext cx="1297569" cy="1297569"/>
            </a:xfrm>
            <a:prstGeom prst="rect">
              <a:avLst/>
            </a:prstGeom>
          </p:spPr>
        </p:pic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4DC43EC-CF41-4DD4-A29B-AACA20B4AD9E}"/>
                </a:ext>
              </a:extLst>
            </p:cNvPr>
            <p:cNvSpPr txBox="1"/>
            <p:nvPr/>
          </p:nvSpPr>
          <p:spPr>
            <a:xfrm>
              <a:off x="7746317" y="3502064"/>
              <a:ext cx="1737726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67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F5E69CD9-9255-4CA7-BD64-6EF2CC27825A}"/>
              </a:ext>
            </a:extLst>
          </p:cNvPr>
          <p:cNvGrpSpPr/>
          <p:nvPr/>
        </p:nvGrpSpPr>
        <p:grpSpPr>
          <a:xfrm>
            <a:off x="523983" y="746023"/>
            <a:ext cx="626742" cy="752640"/>
            <a:chOff x="6180468" y="2192641"/>
            <a:chExt cx="1598735" cy="2280555"/>
          </a:xfrm>
        </p:grpSpPr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15D7B1DC-BF27-46CB-B77A-85A5D4DDB467}"/>
                </a:ext>
              </a:extLst>
            </p:cNvPr>
            <p:cNvSpPr txBox="1"/>
            <p:nvPr/>
          </p:nvSpPr>
          <p:spPr>
            <a:xfrm>
              <a:off x="6180468" y="3493982"/>
              <a:ext cx="1598735" cy="979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endParaRPr lang="es-ES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Imagen 36">
              <a:hlinkClick r:id="rId4" action="ppaction://hlinksldjump"/>
              <a:extLst>
                <a:ext uri="{FF2B5EF4-FFF2-40B4-BE49-F238E27FC236}">
                  <a16:creationId xmlns:a16="http://schemas.microsoft.com/office/drawing/2014/main" id="{A3285D2C-6314-467A-8DDA-F4F953749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844" y="2192641"/>
              <a:ext cx="1297568" cy="1297568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367F7FDC-F000-4ACB-AC36-D8112F8C094B}"/>
              </a:ext>
            </a:extLst>
          </p:cNvPr>
          <p:cNvGrpSpPr/>
          <p:nvPr/>
        </p:nvGrpSpPr>
        <p:grpSpPr>
          <a:xfrm>
            <a:off x="1091592" y="1408128"/>
            <a:ext cx="493339" cy="641238"/>
            <a:chOff x="4746340" y="2189534"/>
            <a:chExt cx="1278750" cy="1943000"/>
          </a:xfrm>
        </p:grpSpPr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A671CCF-86F6-4B27-BC2A-1DE6383F5682}"/>
                </a:ext>
              </a:extLst>
            </p:cNvPr>
            <p:cNvSpPr txBox="1"/>
            <p:nvPr/>
          </p:nvSpPr>
          <p:spPr>
            <a:xfrm>
              <a:off x="4746340" y="3572982"/>
              <a:ext cx="1278750" cy="559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RTE</a:t>
              </a:r>
              <a:endParaRPr lang="es-CO" sz="6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0" name="Imagen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5E83EE02-D956-4657-8751-84271497A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121" y="2189534"/>
              <a:ext cx="1037437" cy="1297568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5B8AE34-1E36-41CC-A04F-F8EB5FD33D00}"/>
              </a:ext>
            </a:extLst>
          </p:cNvPr>
          <p:cNvGrpSpPr/>
          <p:nvPr/>
        </p:nvGrpSpPr>
        <p:grpSpPr>
          <a:xfrm>
            <a:off x="1424286" y="760788"/>
            <a:ext cx="794453" cy="717212"/>
            <a:chOff x="2824586" y="2209260"/>
            <a:chExt cx="2112357" cy="2173204"/>
          </a:xfrm>
        </p:grpSpPr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C8136B6-8D00-41D6-AB44-0E8946E6038A}"/>
                </a:ext>
              </a:extLst>
            </p:cNvPr>
            <p:cNvSpPr txBox="1"/>
            <p:nvPr/>
          </p:nvSpPr>
          <p:spPr>
            <a:xfrm>
              <a:off x="2824586" y="3403251"/>
              <a:ext cx="2112357" cy="97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5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75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  <a:endParaRPr lang="es-CO" sz="75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3" name="Imagen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92A11CFD-8DEE-4E45-9143-E7B221F7C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701" y="2209260"/>
              <a:ext cx="1007364" cy="129757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0EB029F1-EA20-4DB9-A705-B78084CFB8CB}"/>
              </a:ext>
            </a:extLst>
          </p:cNvPr>
          <p:cNvGrpSpPr/>
          <p:nvPr/>
        </p:nvGrpSpPr>
        <p:grpSpPr>
          <a:xfrm>
            <a:off x="553092" y="3968002"/>
            <a:ext cx="600962" cy="789335"/>
            <a:chOff x="2784550" y="4579942"/>
            <a:chExt cx="1631551" cy="1999764"/>
          </a:xfrm>
        </p:grpSpPr>
        <p:pic>
          <p:nvPicPr>
            <p:cNvPr id="47" name="Imagen 46">
              <a:hlinkClick r:id="" action="ppaction://noaction"/>
              <a:extLst>
                <a:ext uri="{FF2B5EF4-FFF2-40B4-BE49-F238E27FC236}">
                  <a16:creationId xmlns:a16="http://schemas.microsoft.com/office/drawing/2014/main" id="{91CAF8AB-960C-4CBB-BBC4-57633C009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474" y="4579942"/>
              <a:ext cx="1297569" cy="1297569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587F2DF-A015-4CD9-8ACA-4B2CB30BBCB8}"/>
                </a:ext>
              </a:extLst>
            </p:cNvPr>
            <p:cNvSpPr txBox="1"/>
            <p:nvPr/>
          </p:nvSpPr>
          <p:spPr>
            <a:xfrm>
              <a:off x="2784550" y="5644011"/>
              <a:ext cx="1631551" cy="935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441B7110-2782-4239-B127-75DDEB2FC418}"/>
              </a:ext>
            </a:extLst>
          </p:cNvPr>
          <p:cNvGrpSpPr/>
          <p:nvPr/>
        </p:nvGrpSpPr>
        <p:grpSpPr>
          <a:xfrm>
            <a:off x="595532" y="3111140"/>
            <a:ext cx="537520" cy="774647"/>
            <a:chOff x="4547452" y="4575576"/>
            <a:chExt cx="1533368" cy="2193725"/>
          </a:xfrm>
        </p:grpSpPr>
        <p:pic>
          <p:nvPicPr>
            <p:cNvPr id="50" name="Imagen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486F8644-A7F6-4E67-BA0D-3C425897E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3243" y="4575576"/>
              <a:ext cx="1297569" cy="1297569"/>
            </a:xfrm>
            <a:prstGeom prst="rect">
              <a:avLst/>
            </a:prstGeom>
          </p:spPr>
        </p:pic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DF69F765-46A1-4610-959E-6530A898C93B}"/>
                </a:ext>
              </a:extLst>
            </p:cNvPr>
            <p:cNvSpPr txBox="1"/>
            <p:nvPr/>
          </p:nvSpPr>
          <p:spPr>
            <a:xfrm>
              <a:off x="4547452" y="5821081"/>
              <a:ext cx="1533368" cy="948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788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788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2791FB21-CF3B-4ABA-BB3F-69FD693645C2}"/>
              </a:ext>
            </a:extLst>
          </p:cNvPr>
          <p:cNvGrpSpPr/>
          <p:nvPr/>
        </p:nvGrpSpPr>
        <p:grpSpPr>
          <a:xfrm>
            <a:off x="1126783" y="3607810"/>
            <a:ext cx="663210" cy="713228"/>
            <a:chOff x="6463181" y="4575576"/>
            <a:chExt cx="2458571" cy="2309304"/>
          </a:xfrm>
        </p:grpSpPr>
        <p:pic>
          <p:nvPicPr>
            <p:cNvPr id="53" name="Imagen 52">
              <a:hlinkClick r:id="rId2" action="ppaction://hlinksldjump"/>
              <a:extLst>
                <a:ext uri="{FF2B5EF4-FFF2-40B4-BE49-F238E27FC236}">
                  <a16:creationId xmlns:a16="http://schemas.microsoft.com/office/drawing/2014/main" id="{611B5FBE-EE74-4DBD-9067-7EE4D475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89" y="4575576"/>
              <a:ext cx="1297569" cy="1297569"/>
            </a:xfrm>
            <a:prstGeom prst="rect">
              <a:avLst/>
            </a:prstGeom>
          </p:spPr>
        </p:pic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5603F566-16E7-4B39-9677-5B95A0A32623}"/>
                </a:ext>
              </a:extLst>
            </p:cNvPr>
            <p:cNvSpPr txBox="1"/>
            <p:nvPr/>
          </p:nvSpPr>
          <p:spPr>
            <a:xfrm>
              <a:off x="6463181" y="5763788"/>
              <a:ext cx="2458571" cy="1121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825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ES" sz="825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Owner</a:t>
              </a:r>
              <a:endParaRPr lang="es-CO" sz="825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BBDE384-E19E-4EE5-9BF1-3C6D440D4FBE}"/>
              </a:ext>
            </a:extLst>
          </p:cNvPr>
          <p:cNvSpPr txBox="1"/>
          <p:nvPr/>
        </p:nvSpPr>
        <p:spPr>
          <a:xfrm>
            <a:off x="95583" y="1130550"/>
            <a:ext cx="392415" cy="11149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364D9BA-AF08-4364-8622-3943F15FC349}"/>
              </a:ext>
            </a:extLst>
          </p:cNvPr>
          <p:cNvSpPr txBox="1"/>
          <p:nvPr/>
        </p:nvSpPr>
        <p:spPr>
          <a:xfrm>
            <a:off x="105408" y="2939321"/>
            <a:ext cx="369332" cy="82049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200" b="1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60">
            <a:hlinkClick r:id="" action="ppaction://noaction"/>
          </p:cNvPr>
          <p:cNvSpPr/>
          <p:nvPr/>
        </p:nvSpPr>
        <p:spPr>
          <a:xfrm>
            <a:off x="3970212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ángulo 61">
            <a:hlinkClick r:id="" action="ppaction://noaction"/>
          </p:cNvPr>
          <p:cNvSpPr/>
          <p:nvPr/>
        </p:nvSpPr>
        <p:spPr>
          <a:xfrm>
            <a:off x="3968138" y="3448687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ángulo 62">
            <a:hlinkClick r:id="" action="ppaction://noaction"/>
          </p:cNvPr>
          <p:cNvSpPr/>
          <p:nvPr/>
        </p:nvSpPr>
        <p:spPr>
          <a:xfrm>
            <a:off x="3968138" y="386860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ángulo 63">
            <a:hlinkClick r:id="" action="ppaction://noaction"/>
          </p:cNvPr>
          <p:cNvSpPr/>
          <p:nvPr/>
        </p:nvSpPr>
        <p:spPr>
          <a:xfrm>
            <a:off x="396813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ángulo 78"/>
          <p:cNvSpPr/>
          <p:nvPr/>
        </p:nvSpPr>
        <p:spPr>
          <a:xfrm rot="5400000">
            <a:off x="5305725" y="1921717"/>
            <a:ext cx="371858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84" name="Rectángulo 83">
            <a:hlinkClick r:id="" action="ppaction://noaction"/>
          </p:cNvPr>
          <p:cNvSpPr/>
          <p:nvPr/>
        </p:nvSpPr>
        <p:spPr>
          <a:xfrm>
            <a:off x="3968138" y="3656804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Rectángulo 84"/>
          <p:cNvSpPr/>
          <p:nvPr/>
        </p:nvSpPr>
        <p:spPr>
          <a:xfrm rot="5400000">
            <a:off x="5391018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6" name="Rectángulo 85">
            <a:hlinkClick r:id="" action="ppaction://noaction"/>
          </p:cNvPr>
          <p:cNvSpPr/>
          <p:nvPr/>
        </p:nvSpPr>
        <p:spPr>
          <a:xfrm>
            <a:off x="503799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ángulo 86">
            <a:hlinkClick r:id="" action="ppaction://noaction"/>
          </p:cNvPr>
          <p:cNvSpPr/>
          <p:nvPr/>
        </p:nvSpPr>
        <p:spPr>
          <a:xfrm>
            <a:off x="503591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ectángulo 87">
            <a:hlinkClick r:id="" action="ppaction://noaction"/>
          </p:cNvPr>
          <p:cNvSpPr/>
          <p:nvPr/>
        </p:nvSpPr>
        <p:spPr>
          <a:xfrm>
            <a:off x="503591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ángulo 88">
            <a:hlinkClick r:id="" action="ppaction://noaction"/>
          </p:cNvPr>
          <p:cNvSpPr/>
          <p:nvPr/>
        </p:nvSpPr>
        <p:spPr>
          <a:xfrm>
            <a:off x="503591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Rectángulo 89">
            <a:hlinkClick r:id="" action="ppaction://noaction"/>
          </p:cNvPr>
          <p:cNvSpPr/>
          <p:nvPr/>
        </p:nvSpPr>
        <p:spPr>
          <a:xfrm>
            <a:off x="503591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ángulo 90"/>
          <p:cNvSpPr/>
          <p:nvPr/>
        </p:nvSpPr>
        <p:spPr>
          <a:xfrm rot="5400000">
            <a:off x="6457199" y="2640992"/>
            <a:ext cx="202560" cy="899230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Iteration</a:t>
            </a:r>
            <a:r>
              <a:rPr lang="es-CO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92" name="Rectángulo 91">
            <a:hlinkClick r:id="" action="ppaction://noaction"/>
          </p:cNvPr>
          <p:cNvSpPr/>
          <p:nvPr/>
        </p:nvSpPr>
        <p:spPr>
          <a:xfrm>
            <a:off x="6104173" y="3213951"/>
            <a:ext cx="908683" cy="210424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Rectángulo 92">
            <a:hlinkClick r:id="" action="ppaction://noaction"/>
          </p:cNvPr>
          <p:cNvSpPr/>
          <p:nvPr/>
        </p:nvSpPr>
        <p:spPr>
          <a:xfrm>
            <a:off x="6102098" y="3448688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ctángulo 93">
            <a:hlinkClick r:id="" action="ppaction://noaction"/>
          </p:cNvPr>
          <p:cNvSpPr/>
          <p:nvPr/>
        </p:nvSpPr>
        <p:spPr>
          <a:xfrm>
            <a:off x="6102098" y="3868603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ángulo 94">
            <a:hlinkClick r:id="" action="ppaction://noaction"/>
          </p:cNvPr>
          <p:cNvSpPr/>
          <p:nvPr/>
        </p:nvSpPr>
        <p:spPr>
          <a:xfrm>
            <a:off x="6102098" y="4072272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Retrospective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ángulo 95">
            <a:hlinkClick r:id="" action="ppaction://noaction"/>
          </p:cNvPr>
          <p:cNvSpPr/>
          <p:nvPr/>
        </p:nvSpPr>
        <p:spPr>
          <a:xfrm>
            <a:off x="6102098" y="3656805"/>
            <a:ext cx="911736" cy="185401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endParaRPr lang="es-CO" sz="9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ángulo 97"/>
          <p:cNvSpPr/>
          <p:nvPr/>
        </p:nvSpPr>
        <p:spPr>
          <a:xfrm rot="5400000">
            <a:off x="6410784" y="1928291"/>
            <a:ext cx="358714" cy="891987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8352297" y="2026283"/>
            <a:ext cx="326108" cy="54729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O" sz="105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Demo</a:t>
            </a: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4DB5F42B-F82C-4A5B-9A0A-8A2135967D38}"/>
              </a:ext>
            </a:extLst>
          </p:cNvPr>
          <p:cNvGrpSpPr/>
          <p:nvPr/>
        </p:nvGrpSpPr>
        <p:grpSpPr>
          <a:xfrm>
            <a:off x="6348840" y="763284"/>
            <a:ext cx="839435" cy="722586"/>
            <a:chOff x="5015101" y="1811599"/>
            <a:chExt cx="839435" cy="722586"/>
          </a:xfrm>
        </p:grpSpPr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8292A7C-10E1-4853-BFBE-8826B66A0B91}"/>
                </a:ext>
              </a:extLst>
            </p:cNvPr>
            <p:cNvSpPr txBox="1"/>
            <p:nvPr/>
          </p:nvSpPr>
          <p:spPr>
            <a:xfrm>
              <a:off x="5015101" y="2303353"/>
              <a:ext cx="8394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5" name="Imagen 74">
              <a:hlinkClick r:id="" action="ppaction://noaction"/>
              <a:extLst>
                <a:ext uri="{FF2B5EF4-FFF2-40B4-BE49-F238E27FC236}">
                  <a16:creationId xmlns:a16="http://schemas.microsoft.com/office/drawing/2014/main" id="{B9107059-594A-42AB-8A78-73842AE65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957" y="1811599"/>
              <a:ext cx="490361" cy="490361"/>
            </a:xfrm>
            <a:prstGeom prst="rect">
              <a:avLst/>
            </a:prstGeom>
          </p:spPr>
        </p:pic>
      </p:grpSp>
      <p:grpSp>
        <p:nvGrpSpPr>
          <p:cNvPr id="76" name="Grupo 75">
            <a:extLst>
              <a:ext uri="{FF2B5EF4-FFF2-40B4-BE49-F238E27FC236}">
                <a16:creationId xmlns:a16="http://schemas.microsoft.com/office/drawing/2014/main" id="{A9A9B425-89B2-40B9-9552-138A9C7E2AF4}"/>
              </a:ext>
            </a:extLst>
          </p:cNvPr>
          <p:cNvGrpSpPr/>
          <p:nvPr/>
        </p:nvGrpSpPr>
        <p:grpSpPr>
          <a:xfrm>
            <a:off x="4860850" y="750377"/>
            <a:ext cx="1067158" cy="783179"/>
            <a:chOff x="3738561" y="1751006"/>
            <a:chExt cx="1067158" cy="783179"/>
          </a:xfrm>
        </p:grpSpPr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35C47AE-CE6D-42D4-A0A8-6124EEA154EE}"/>
                </a:ext>
              </a:extLst>
            </p:cNvPr>
            <p:cNvSpPr txBox="1"/>
            <p:nvPr/>
          </p:nvSpPr>
          <p:spPr>
            <a:xfrm>
              <a:off x="3738561" y="2303353"/>
              <a:ext cx="106715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8" name="Imagen 77">
              <a:hlinkClick r:id="" action="ppaction://noaction"/>
              <a:extLst>
                <a:ext uri="{FF2B5EF4-FFF2-40B4-BE49-F238E27FC236}">
                  <a16:creationId xmlns:a16="http://schemas.microsoft.com/office/drawing/2014/main" id="{228C62EA-8B8F-42C6-AEC8-40DA3D2D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675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DFDBDB0-11D3-4857-A66C-3AFA33FA33A2}"/>
              </a:ext>
            </a:extLst>
          </p:cNvPr>
          <p:cNvGrpSpPr/>
          <p:nvPr/>
        </p:nvGrpSpPr>
        <p:grpSpPr>
          <a:xfrm>
            <a:off x="2579014" y="1911763"/>
            <a:ext cx="745505" cy="783179"/>
            <a:chOff x="1044083" y="1751006"/>
            <a:chExt cx="745505" cy="783179"/>
          </a:xfrm>
        </p:grpSpPr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BC382976-D389-431F-B9D5-9CF77230B009}"/>
                </a:ext>
              </a:extLst>
            </p:cNvPr>
            <p:cNvSpPr txBox="1"/>
            <p:nvPr/>
          </p:nvSpPr>
          <p:spPr>
            <a:xfrm>
              <a:off x="1044083" y="2303353"/>
              <a:ext cx="745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 err="1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3" name="Imagen 82">
              <a:hlinkClick r:id="" action="ppaction://noaction"/>
              <a:extLst>
                <a:ext uri="{FF2B5EF4-FFF2-40B4-BE49-F238E27FC236}">
                  <a16:creationId xmlns:a16="http://schemas.microsoft.com/office/drawing/2014/main" id="{F3E0CFFF-8176-40CC-A606-564842AD0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67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B6447527-F252-4B92-8922-CD77FC769EB3}"/>
              </a:ext>
            </a:extLst>
          </p:cNvPr>
          <p:cNvGrpSpPr/>
          <p:nvPr/>
        </p:nvGrpSpPr>
        <p:grpSpPr>
          <a:xfrm>
            <a:off x="2465047" y="3924129"/>
            <a:ext cx="920744" cy="919097"/>
            <a:chOff x="1789588" y="1751006"/>
            <a:chExt cx="920744" cy="919097"/>
          </a:xfrm>
        </p:grpSpPr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0AF631A8-8253-45D1-92D2-1FD86271ECE0}"/>
                </a:ext>
              </a:extLst>
            </p:cNvPr>
            <p:cNvSpPr txBox="1"/>
            <p:nvPr/>
          </p:nvSpPr>
          <p:spPr>
            <a:xfrm>
              <a:off x="1789588" y="2300771"/>
              <a:ext cx="920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0" name="Imagen 99">
              <a:hlinkClick r:id="" action="ppaction://noaction"/>
              <a:extLst>
                <a:ext uri="{FF2B5EF4-FFF2-40B4-BE49-F238E27FC236}">
                  <a16:creationId xmlns:a16="http://schemas.microsoft.com/office/drawing/2014/main" id="{890AB5DC-2F87-4D62-908A-46EFFB36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600" y="1751006"/>
              <a:ext cx="490361" cy="490361"/>
            </a:xfrm>
            <a:prstGeom prst="rect">
              <a:avLst/>
            </a:prstGeom>
          </p:spPr>
        </p:pic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36292813-D5F7-44F3-80B8-882DC176D937}"/>
              </a:ext>
            </a:extLst>
          </p:cNvPr>
          <p:cNvGrpSpPr/>
          <p:nvPr/>
        </p:nvGrpSpPr>
        <p:grpSpPr>
          <a:xfrm>
            <a:off x="2444867" y="3003864"/>
            <a:ext cx="920743" cy="832316"/>
            <a:chOff x="1039962" y="3084542"/>
            <a:chExt cx="894595" cy="907685"/>
          </a:xfrm>
        </p:grpSpPr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162D01DA-A08E-40F5-9AFD-1C17569C8581}"/>
                </a:ext>
              </a:extLst>
            </p:cNvPr>
            <p:cNvSpPr txBox="1"/>
            <p:nvPr/>
          </p:nvSpPr>
          <p:spPr>
            <a:xfrm>
              <a:off x="1039962" y="3589451"/>
              <a:ext cx="894595" cy="402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900" b="1" dirty="0">
                  <a:solidFill>
                    <a:srgbClr val="26478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Reunión Arquitectura</a:t>
              </a:r>
              <a:endParaRPr lang="es-CO" sz="9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" name="Imagen 102">
              <a:extLst>
                <a:ext uri="{FF2B5EF4-FFF2-40B4-BE49-F238E27FC236}">
                  <a16:creationId xmlns:a16="http://schemas.microsoft.com/office/drawing/2014/main" id="{C8FD64A6-10A0-492D-8BD9-DB258D7A1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27" y="3084542"/>
              <a:ext cx="490361" cy="490361"/>
            </a:xfrm>
            <a:prstGeom prst="rect">
              <a:avLst/>
            </a:prstGeom>
          </p:spPr>
        </p:pic>
      </p:grpSp>
      <p:pic>
        <p:nvPicPr>
          <p:cNvPr id="104" name="Imagen 103">
            <a:hlinkClick r:id="" action="ppaction://noaction"/>
            <a:extLst>
              <a:ext uri="{FF2B5EF4-FFF2-40B4-BE49-F238E27FC236}">
                <a16:creationId xmlns:a16="http://schemas.microsoft.com/office/drawing/2014/main" id="{FAECE0B9-9CCE-4C95-9CCD-D6B9B2CB2B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07" y="1695913"/>
            <a:ext cx="490361" cy="490361"/>
          </a:xfrm>
          <a:prstGeom prst="rect">
            <a:avLst/>
          </a:prstGeom>
        </p:spPr>
      </p:pic>
      <p:pic>
        <p:nvPicPr>
          <p:cNvPr id="105" name="Imagen 104">
            <a:hlinkClick r:id="" action="ppaction://noaction"/>
            <a:extLst>
              <a:ext uri="{FF2B5EF4-FFF2-40B4-BE49-F238E27FC236}">
                <a16:creationId xmlns:a16="http://schemas.microsoft.com/office/drawing/2014/main" id="{2EDD76A9-79AE-4441-B545-56E00C2753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45" y="1628734"/>
            <a:ext cx="490361" cy="490361"/>
          </a:xfrm>
          <a:prstGeom prst="rect">
            <a:avLst/>
          </a:prstGeom>
        </p:spPr>
      </p:pic>
      <p:pic>
        <p:nvPicPr>
          <p:cNvPr id="106" name="Imagen 105">
            <a:hlinkClick r:id="" action="ppaction://noaction"/>
            <a:extLst>
              <a:ext uri="{FF2B5EF4-FFF2-40B4-BE49-F238E27FC236}">
                <a16:creationId xmlns:a16="http://schemas.microsoft.com/office/drawing/2014/main" id="{81F977CD-649D-48F7-9506-4ABE05A0A2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981" y="1454537"/>
            <a:ext cx="490361" cy="490361"/>
          </a:xfrm>
          <a:prstGeom prst="rect">
            <a:avLst/>
          </a:prstGeom>
        </p:spPr>
      </p:pic>
      <p:pic>
        <p:nvPicPr>
          <p:cNvPr id="107" name="Imagen 106">
            <a:hlinkClick r:id="" action="ppaction://noaction"/>
            <a:extLst>
              <a:ext uri="{FF2B5EF4-FFF2-40B4-BE49-F238E27FC236}">
                <a16:creationId xmlns:a16="http://schemas.microsoft.com/office/drawing/2014/main" id="{C287798C-7906-4D4E-A2D5-00BDBF80621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276" y="2798385"/>
            <a:ext cx="490361" cy="490361"/>
          </a:xfrm>
          <a:prstGeom prst="rect">
            <a:avLst/>
          </a:prstGeom>
        </p:spPr>
      </p:pic>
      <p:pic>
        <p:nvPicPr>
          <p:cNvPr id="108" name="Imagen 107">
            <a:hlinkClick r:id="" action="ppaction://noaction"/>
            <a:extLst>
              <a:ext uri="{FF2B5EF4-FFF2-40B4-BE49-F238E27FC236}">
                <a16:creationId xmlns:a16="http://schemas.microsoft.com/office/drawing/2014/main" id="{C02F20FC-3E71-4179-B514-2C9BDC4CC2D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685" y="1440441"/>
            <a:ext cx="490361" cy="490361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BBEE9B0-C179-42D8-B445-6CF2B0645A62}"/>
              </a:ext>
            </a:extLst>
          </p:cNvPr>
          <p:cNvSpPr/>
          <p:nvPr/>
        </p:nvSpPr>
        <p:spPr>
          <a:xfrm>
            <a:off x="3943398" y="2677193"/>
            <a:ext cx="3264065" cy="181854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5953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DAILY SCRUM">
            <a:extLst>
              <a:ext uri="{FF2B5EF4-FFF2-40B4-BE49-F238E27FC236}">
                <a16:creationId xmlns:a16="http://schemas.microsoft.com/office/drawing/2014/main" id="{72ACF3E1-1E2D-4774-85B4-97BD0AD1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32" y="1776352"/>
            <a:ext cx="2743200" cy="14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F88203D-5F3E-47E6-801D-A0F248850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24528"/>
              </p:ext>
            </p:extLst>
          </p:nvPr>
        </p:nvGraphicFramePr>
        <p:xfrm>
          <a:off x="336768" y="1401837"/>
          <a:ext cx="5534643" cy="30488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78015">
                  <a:extLst>
                    <a:ext uri="{9D8B030D-6E8A-4147-A177-3AD203B41FA5}">
                      <a16:colId xmlns:a16="http://schemas.microsoft.com/office/drawing/2014/main" val="2718652380"/>
                    </a:ext>
                  </a:extLst>
                </a:gridCol>
                <a:gridCol w="2656628">
                  <a:extLst>
                    <a:ext uri="{9D8B030D-6E8A-4147-A177-3AD203B41FA5}">
                      <a16:colId xmlns:a16="http://schemas.microsoft.com/office/drawing/2014/main" val="4106506115"/>
                    </a:ext>
                  </a:extLst>
                </a:gridCol>
              </a:tblGrid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ITERACION 1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MINUTOS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70325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Ejecución Iteración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8 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345016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Integración de Desarrollos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46891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Review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56996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/>
                        <a:t>Retrospectiva</a:t>
                      </a:r>
                      <a:endParaRPr lang="es-C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52112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System</a:t>
                      </a:r>
                      <a:r>
                        <a:rPr lang="es-ES" sz="1800" dirty="0"/>
                        <a:t> Demo</a:t>
                      </a:r>
                    </a:p>
                    <a:p>
                      <a:pPr algn="ctr"/>
                      <a:r>
                        <a:rPr lang="es-ES" sz="1800" b="1" dirty="0"/>
                        <a:t>Presentación al P.M Y B.O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5493"/>
                  </a:ext>
                </a:extLst>
              </a:tr>
            </a:tbl>
          </a:graphicData>
        </a:graphic>
      </p:graphicFrame>
      <p:sp>
        <p:nvSpPr>
          <p:cNvPr id="5" name="Título 5">
            <a:extLst>
              <a:ext uri="{FF2B5EF4-FFF2-40B4-BE49-F238E27FC236}">
                <a16:creationId xmlns:a16="http://schemas.microsoft.com/office/drawing/2014/main" id="{9E4FED8F-C10D-4614-B5F4-E96229F7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50" y="381649"/>
            <a:ext cx="7886700" cy="368239"/>
          </a:xfrm>
        </p:spPr>
        <p:txBody>
          <a:bodyPr>
            <a:noAutofit/>
          </a:bodyPr>
          <a:lstStyle/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ITERACIÓN 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D363C8-71EF-455F-8F0C-DA44FFBCE88F}"/>
              </a:ext>
            </a:extLst>
          </p:cNvPr>
          <p:cNvSpPr/>
          <p:nvPr/>
        </p:nvSpPr>
        <p:spPr>
          <a:xfrm>
            <a:off x="7222535" y="327895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>
                <a:solidFill>
                  <a:srgbClr val="E83B91"/>
                </a:solidFill>
              </a:rPr>
              <a:t>MIN 4</a:t>
            </a:r>
            <a:endParaRPr lang="es-CO" sz="1600" b="1" dirty="0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6DF745F-E6CC-4986-9D03-9E080B22FC64}"/>
              </a:ext>
            </a:extLst>
          </p:cNvPr>
          <p:cNvSpPr txBox="1">
            <a:spLocks/>
          </p:cNvSpPr>
          <p:nvPr/>
        </p:nvSpPr>
        <p:spPr>
          <a:xfrm>
            <a:off x="6127198" y="3244631"/>
            <a:ext cx="1308434" cy="36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</p:spTree>
    <p:extLst>
      <p:ext uri="{BB962C8B-B14F-4D97-AF65-F5344CB8AC3E}">
        <p14:creationId xmlns:p14="http://schemas.microsoft.com/office/powerpoint/2010/main" val="2734601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611F2A-9D00-4A64-97C2-6C04B930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0" y="377230"/>
            <a:ext cx="4762500" cy="994172"/>
          </a:xfrm>
        </p:spPr>
        <p:txBody>
          <a:bodyPr>
            <a:normAutofit fontScale="90000"/>
          </a:bodyPr>
          <a:lstStyle/>
          <a:p>
            <a:r>
              <a:rPr lang="es-CO" b="1" dirty="0" err="1">
                <a:solidFill>
                  <a:srgbClr val="7F2D82"/>
                </a:solidFill>
              </a:rPr>
              <a:t>Product</a:t>
            </a:r>
            <a:r>
              <a:rPr lang="es-CO" b="1" dirty="0">
                <a:solidFill>
                  <a:srgbClr val="7F2D82"/>
                </a:solidFill>
              </a:rPr>
              <a:t> Backlog – 2 Iteración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56F6BEF-815B-4A9E-B693-55BCC5329C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1800" y="1371402"/>
          <a:ext cx="8280400" cy="30784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28104">
                  <a:extLst>
                    <a:ext uri="{9D8B030D-6E8A-4147-A177-3AD203B41FA5}">
                      <a16:colId xmlns:a16="http://schemas.microsoft.com/office/drawing/2014/main" val="3444983127"/>
                    </a:ext>
                  </a:extLst>
                </a:gridCol>
                <a:gridCol w="5753696">
                  <a:extLst>
                    <a:ext uri="{9D8B030D-6E8A-4147-A177-3AD203B41FA5}">
                      <a16:colId xmlns:a16="http://schemas.microsoft.com/office/drawing/2014/main" val="326817215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3907792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Requisitos adicionales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Valor Negocio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Nuestro cliente, al ver los colores con que se está elaborando el expendedor, se da cuenta de que debería predominar el color </a:t>
                      </a:r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negro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, en línea con la próxima campaña de cambio de imagen corporativa en la que predomina este color. </a:t>
                      </a:r>
                    </a:p>
                    <a:p>
                      <a:pPr algn="ctr"/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Color negro: El consumidor verá que el </a:t>
                      </a:r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color negro 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predomina en el expendedor, en línea con la nueva imagen de marca. 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600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3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Foto de experto: El consumidor verá en el expendedor una </a:t>
                      </a:r>
                      <a:r>
                        <a:rPr lang="es-ES" sz="1600" b="1" dirty="0">
                          <a:solidFill>
                            <a:srgbClr val="E83B91"/>
                          </a:solidFill>
                        </a:rPr>
                        <a:t>foto de un experto 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del deporte con un texto donde explique las excelencias del nuevo producto, para dar confianza al consumidor. 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44998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EBEA2B88-4594-4FB3-AD7E-25AA0C4E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4825802"/>
            <a:ext cx="1323975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1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DAILY SCRUM">
            <a:extLst>
              <a:ext uri="{FF2B5EF4-FFF2-40B4-BE49-F238E27FC236}">
                <a16:creationId xmlns:a16="http://schemas.microsoft.com/office/drawing/2014/main" id="{72ACF3E1-1E2D-4774-85B4-97BD0AD1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32" y="1776352"/>
            <a:ext cx="2743200" cy="14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F88203D-5F3E-47E6-801D-A0F248850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93065"/>
              </p:ext>
            </p:extLst>
          </p:nvPr>
        </p:nvGraphicFramePr>
        <p:xfrm>
          <a:off x="336768" y="1401837"/>
          <a:ext cx="5534643" cy="3521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78015">
                  <a:extLst>
                    <a:ext uri="{9D8B030D-6E8A-4147-A177-3AD203B41FA5}">
                      <a16:colId xmlns:a16="http://schemas.microsoft.com/office/drawing/2014/main" val="2718652380"/>
                    </a:ext>
                  </a:extLst>
                </a:gridCol>
                <a:gridCol w="2656628">
                  <a:extLst>
                    <a:ext uri="{9D8B030D-6E8A-4147-A177-3AD203B41FA5}">
                      <a16:colId xmlns:a16="http://schemas.microsoft.com/office/drawing/2014/main" val="4106506115"/>
                    </a:ext>
                  </a:extLst>
                </a:gridCol>
              </a:tblGrid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ITERACION 2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MINUTOS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70325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Planeación Iteración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3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31643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Ejecución Iteración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8 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345016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Integración de Desarrollos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46891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Review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56996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/>
                        <a:t>Retrospectiva</a:t>
                      </a:r>
                      <a:endParaRPr lang="es-C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52112"/>
                  </a:ext>
                </a:extLst>
              </a:tr>
              <a:tr h="472652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System</a:t>
                      </a:r>
                      <a:r>
                        <a:rPr lang="es-ES" sz="1800" dirty="0"/>
                        <a:t> Demo</a:t>
                      </a:r>
                    </a:p>
                    <a:p>
                      <a:pPr algn="ctr"/>
                      <a:r>
                        <a:rPr lang="es-ES" sz="1800" b="1" dirty="0"/>
                        <a:t>Presentación al P.M Y B.O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5493"/>
                  </a:ext>
                </a:extLst>
              </a:tr>
            </a:tbl>
          </a:graphicData>
        </a:graphic>
      </p:graphicFrame>
      <p:sp>
        <p:nvSpPr>
          <p:cNvPr id="5" name="Título 5">
            <a:extLst>
              <a:ext uri="{FF2B5EF4-FFF2-40B4-BE49-F238E27FC236}">
                <a16:creationId xmlns:a16="http://schemas.microsoft.com/office/drawing/2014/main" id="{9E4FED8F-C10D-4614-B5F4-E96229F7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50" y="381649"/>
            <a:ext cx="7886700" cy="368239"/>
          </a:xfrm>
        </p:spPr>
        <p:txBody>
          <a:bodyPr>
            <a:noAutofit/>
          </a:bodyPr>
          <a:lstStyle/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ITERACIÓN 2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D363C8-71EF-455F-8F0C-DA44FFBCE88F}"/>
              </a:ext>
            </a:extLst>
          </p:cNvPr>
          <p:cNvSpPr/>
          <p:nvPr/>
        </p:nvSpPr>
        <p:spPr>
          <a:xfrm>
            <a:off x="7222535" y="327895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>
                <a:solidFill>
                  <a:srgbClr val="E83B91"/>
                </a:solidFill>
              </a:rPr>
              <a:t>MIN 4</a:t>
            </a:r>
            <a:endParaRPr lang="es-CO" sz="1600" b="1" dirty="0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6DF745F-E6CC-4986-9D03-9E080B22FC64}"/>
              </a:ext>
            </a:extLst>
          </p:cNvPr>
          <p:cNvSpPr txBox="1">
            <a:spLocks/>
          </p:cNvSpPr>
          <p:nvPr/>
        </p:nvSpPr>
        <p:spPr>
          <a:xfrm>
            <a:off x="6127198" y="3244631"/>
            <a:ext cx="1308434" cy="36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</p:spTree>
    <p:extLst>
      <p:ext uri="{BB962C8B-B14F-4D97-AF65-F5344CB8AC3E}">
        <p14:creationId xmlns:p14="http://schemas.microsoft.com/office/powerpoint/2010/main" val="3673260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1611F2A-9D00-4A64-97C2-6C04B9302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0" y="377230"/>
            <a:ext cx="4762500" cy="994172"/>
          </a:xfrm>
        </p:spPr>
        <p:txBody>
          <a:bodyPr>
            <a:normAutofit fontScale="90000"/>
          </a:bodyPr>
          <a:lstStyle/>
          <a:p>
            <a:r>
              <a:rPr lang="es-CO" b="1" dirty="0" err="1">
                <a:solidFill>
                  <a:srgbClr val="7F2D82"/>
                </a:solidFill>
              </a:rPr>
              <a:t>Product</a:t>
            </a:r>
            <a:r>
              <a:rPr lang="es-CO" b="1" dirty="0">
                <a:solidFill>
                  <a:srgbClr val="7F2D82"/>
                </a:solidFill>
              </a:rPr>
              <a:t> Backlog – 3 Iteración 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56F6BEF-815B-4A9E-B693-55BCC5329C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500" y="1371402"/>
          <a:ext cx="8864600" cy="3230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00639">
                  <a:extLst>
                    <a:ext uri="{9D8B030D-6E8A-4147-A177-3AD203B41FA5}">
                      <a16:colId xmlns:a16="http://schemas.microsoft.com/office/drawing/2014/main" val="3444983127"/>
                    </a:ext>
                  </a:extLst>
                </a:gridCol>
                <a:gridCol w="6159631">
                  <a:extLst>
                    <a:ext uri="{9D8B030D-6E8A-4147-A177-3AD203B41FA5}">
                      <a16:colId xmlns:a16="http://schemas.microsoft.com/office/drawing/2014/main" val="3268172158"/>
                    </a:ext>
                  </a:extLst>
                </a:gridCol>
                <a:gridCol w="1604330">
                  <a:extLst>
                    <a:ext uri="{9D8B030D-6E8A-4147-A177-3AD203B41FA5}">
                      <a16:colId xmlns:a16="http://schemas.microsoft.com/office/drawing/2014/main" val="3907792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Requisitos adicionales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000" dirty="0">
                          <a:solidFill>
                            <a:srgbClr val="7F2D82"/>
                          </a:solidFill>
                        </a:rPr>
                        <a:t>Valor Negocio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41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1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El departamento de marketing de nuestro cliente ha ideado otro producto que es una variante del anterior y tiene mucho interés por saber cual de los dos se venderá más. </a:t>
                      </a:r>
                    </a:p>
                    <a:p>
                      <a:pPr algn="ctr"/>
                      <a:endParaRPr lang="es-ES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Producto adicional: El consumidor </a:t>
                      </a:r>
                      <a:r>
                        <a:rPr lang="es-ES" sz="1400" b="1" dirty="0">
                          <a:solidFill>
                            <a:srgbClr val="E83B91"/>
                          </a:solidFill>
                        </a:rPr>
                        <a:t>podrá recoger otro tipo de producto de otra cajita específica. </a:t>
                      </a:r>
                      <a:endParaRPr lang="es-CO" sz="1400" b="1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936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400" dirty="0"/>
                        <a:t>2</a:t>
                      </a:r>
                      <a:endParaRPr lang="es-CO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Algunos consumidores han comentado que el expendedor </a:t>
                      </a:r>
                      <a:r>
                        <a:rPr lang="es-ES" sz="1400" b="1" dirty="0">
                          <a:solidFill>
                            <a:srgbClr val="E83B91"/>
                          </a:solidFill>
                        </a:rPr>
                        <a:t>podría ser más atractivo. </a:t>
                      </a:r>
                    </a:p>
                    <a:p>
                      <a:pPr algn="ctr"/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Globos grandes*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: El consumidor verá en cada uno de los 2 laterales del expendedor </a:t>
                      </a:r>
                      <a:r>
                        <a:rPr lang="es-ES" sz="1400" b="1" dirty="0">
                          <a:solidFill>
                            <a:schemeClr val="tx1"/>
                          </a:solidFill>
                        </a:rPr>
                        <a:t>2 globos de 80 centímetros de diámetro (4 globos en total), </a:t>
                      </a:r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en lugar de 4 de los anteriores de 40 cm, para reforzar la imagen de diversión del deporte. 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4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s-CO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2844998"/>
                  </a:ext>
                </a:extLst>
              </a:tr>
            </a:tbl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C4A190CA-51AE-4717-AB3A-229C9F84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4825802"/>
            <a:ext cx="1323975" cy="26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66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DAILY SCRUM">
            <a:extLst>
              <a:ext uri="{FF2B5EF4-FFF2-40B4-BE49-F238E27FC236}">
                <a16:creationId xmlns:a16="http://schemas.microsoft.com/office/drawing/2014/main" id="{72ACF3E1-1E2D-4774-85B4-97BD0AD1E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32" y="1776352"/>
            <a:ext cx="2743200" cy="14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7F88203D-5F3E-47E6-801D-A0F2488503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50388"/>
              </p:ext>
            </p:extLst>
          </p:nvPr>
        </p:nvGraphicFramePr>
        <p:xfrm>
          <a:off x="420450" y="986588"/>
          <a:ext cx="5534643" cy="403220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78015">
                  <a:extLst>
                    <a:ext uri="{9D8B030D-6E8A-4147-A177-3AD203B41FA5}">
                      <a16:colId xmlns:a16="http://schemas.microsoft.com/office/drawing/2014/main" val="2718652380"/>
                    </a:ext>
                  </a:extLst>
                </a:gridCol>
                <a:gridCol w="2656628">
                  <a:extLst>
                    <a:ext uri="{9D8B030D-6E8A-4147-A177-3AD203B41FA5}">
                      <a16:colId xmlns:a16="http://schemas.microsoft.com/office/drawing/2014/main" val="4106506115"/>
                    </a:ext>
                  </a:extLst>
                </a:gridCol>
              </a:tblGrid>
              <a:tr h="45009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ITERACION 3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rgbClr val="E83B91"/>
                          </a:solidFill>
                        </a:rPr>
                        <a:t>MINUTOS</a:t>
                      </a:r>
                      <a:endParaRPr lang="es-CO" sz="2800" dirty="0">
                        <a:solidFill>
                          <a:srgbClr val="E83B9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70325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/>
                        <a:t>Planeación Iteración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331643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Ejecución Iteración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8 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345016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Integración de Desarrollos</a:t>
                      </a:r>
                      <a:endParaRPr lang="es-CO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046891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Review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456996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b="0" dirty="0"/>
                        <a:t>Retrospectiva</a:t>
                      </a:r>
                      <a:endParaRPr lang="es-CO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152112"/>
                  </a:ext>
                </a:extLst>
              </a:tr>
              <a:tr h="556003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err="1"/>
                        <a:t>System</a:t>
                      </a:r>
                      <a:r>
                        <a:rPr lang="es-ES" sz="1800" dirty="0"/>
                        <a:t> Demo</a:t>
                      </a:r>
                    </a:p>
                    <a:p>
                      <a:pPr algn="ctr"/>
                      <a:r>
                        <a:rPr lang="es-ES" sz="1800" b="1" dirty="0"/>
                        <a:t>Presentación al P.M Y B.O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25493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dirty="0" err="1"/>
                        <a:t>Innovation</a:t>
                      </a:r>
                      <a:r>
                        <a:rPr lang="es-ES" sz="1800" b="1" dirty="0"/>
                        <a:t> and </a:t>
                      </a:r>
                      <a:r>
                        <a:rPr lang="es-ES" sz="1800" b="1" dirty="0" err="1"/>
                        <a:t>Planing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94566"/>
                  </a:ext>
                </a:extLst>
              </a:tr>
              <a:tr h="410567">
                <a:tc>
                  <a:txBody>
                    <a:bodyPr/>
                    <a:lstStyle/>
                    <a:p>
                      <a:pPr algn="ctr"/>
                      <a:r>
                        <a:rPr lang="es-ES" sz="1800" b="1" dirty="0" err="1"/>
                        <a:t>Inspect</a:t>
                      </a:r>
                      <a:r>
                        <a:rPr lang="es-ES" sz="1800" b="1" dirty="0"/>
                        <a:t> &amp; </a:t>
                      </a:r>
                      <a:r>
                        <a:rPr lang="es-ES" sz="1800" b="1" dirty="0" err="1"/>
                        <a:t>Adapt</a:t>
                      </a:r>
                      <a:endParaRPr lang="es-C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/>
                        <a:t>2</a:t>
                      </a:r>
                      <a:endParaRPr lang="es-CO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527478"/>
                  </a:ext>
                </a:extLst>
              </a:tr>
            </a:tbl>
          </a:graphicData>
        </a:graphic>
      </p:graphicFrame>
      <p:sp>
        <p:nvSpPr>
          <p:cNvPr id="5" name="Título 5">
            <a:extLst>
              <a:ext uri="{FF2B5EF4-FFF2-40B4-BE49-F238E27FC236}">
                <a16:creationId xmlns:a16="http://schemas.microsoft.com/office/drawing/2014/main" id="{9E4FED8F-C10D-4614-B5F4-E96229F7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50" y="381649"/>
            <a:ext cx="7886700" cy="368239"/>
          </a:xfrm>
        </p:spPr>
        <p:txBody>
          <a:bodyPr>
            <a:noAutofit/>
          </a:bodyPr>
          <a:lstStyle/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ITERACIÓN 3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D363C8-71EF-455F-8F0C-DA44FFBCE88F}"/>
              </a:ext>
            </a:extLst>
          </p:cNvPr>
          <p:cNvSpPr/>
          <p:nvPr/>
        </p:nvSpPr>
        <p:spPr>
          <a:xfrm>
            <a:off x="7222535" y="3278957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800" b="1" dirty="0">
                <a:solidFill>
                  <a:srgbClr val="E83B91"/>
                </a:solidFill>
              </a:rPr>
              <a:t>MIN 4</a:t>
            </a:r>
            <a:endParaRPr lang="es-CO" sz="1600" b="1" dirty="0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66DF745F-E6CC-4986-9D03-9E080B22FC64}"/>
              </a:ext>
            </a:extLst>
          </p:cNvPr>
          <p:cNvSpPr txBox="1">
            <a:spLocks/>
          </p:cNvSpPr>
          <p:nvPr/>
        </p:nvSpPr>
        <p:spPr>
          <a:xfrm>
            <a:off x="6127198" y="3244631"/>
            <a:ext cx="1308434" cy="36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sz="2800" b="1" dirty="0">
                <a:solidFill>
                  <a:srgbClr val="AD19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</a:p>
        </p:txBody>
      </p:sp>
    </p:spTree>
    <p:extLst>
      <p:ext uri="{BB962C8B-B14F-4D97-AF65-F5344CB8AC3E}">
        <p14:creationId xmlns:p14="http://schemas.microsoft.com/office/powerpoint/2010/main" val="4169037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64E76F-1679-4A16-97D8-A41C07154D8E}"/>
              </a:ext>
            </a:extLst>
          </p:cNvPr>
          <p:cNvSpPr txBox="1">
            <a:spLocks/>
          </p:cNvSpPr>
          <p:nvPr/>
        </p:nvSpPr>
        <p:spPr>
          <a:xfrm>
            <a:off x="2293461" y="2405623"/>
            <a:ext cx="4557079" cy="1251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Construyamos nuestras</a:t>
            </a:r>
          </a:p>
          <a:p>
            <a:pPr algn="ctr">
              <a:lnSpc>
                <a:spcPct val="120000"/>
              </a:lnSpc>
            </a:pPr>
            <a:r>
              <a:rPr lang="es-ES" sz="52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Reglas del juego</a:t>
            </a:r>
            <a:endParaRPr lang="en-US" sz="52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6C8F730-9452-4B1C-B298-5FB5679DF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3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72F2AC9-0B1C-419B-AA17-F211E299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525" y="801243"/>
            <a:ext cx="6315075" cy="29405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121E512-0E18-44D8-90C8-2230C9F5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4040285"/>
            <a:ext cx="4972050" cy="11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9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sentado, mujer, hombre&#10;&#10;Descripción generada automáticamente">
            <a:extLst>
              <a:ext uri="{FF2B5EF4-FFF2-40B4-BE49-F238E27FC236}">
                <a16:creationId xmlns:a16="http://schemas.microsoft.com/office/drawing/2014/main" id="{98CAA038-192C-413F-83D2-940530F32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Conozcámonos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6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objeto de exteriores, web&#10;&#10;Descripción generada automáticamente">
            <a:extLst>
              <a:ext uri="{FF2B5EF4-FFF2-40B4-BE49-F238E27FC236}">
                <a16:creationId xmlns:a16="http://schemas.microsoft.com/office/drawing/2014/main" id="{DF04FCBA-6FDD-4869-88A5-17828EB4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85"/>
          <a:stretch/>
        </p:blipFill>
        <p:spPr>
          <a:xfrm>
            <a:off x="2" y="10"/>
            <a:ext cx="7991591" cy="514349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964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913020" y="231494"/>
            <a:ext cx="4788569" cy="472551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38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451413" y="231494"/>
            <a:ext cx="8275897" cy="411190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930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2008</Words>
  <Application>Microsoft Office PowerPoint</Application>
  <PresentationFormat>Presentación en pantalla (16:9)</PresentationFormat>
  <Paragraphs>618</Paragraphs>
  <Slides>51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Candara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Ciclos Cortos: 30 Segs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Marco Safe - Experian</vt:lpstr>
      <vt:lpstr>Introducción</vt:lpstr>
      <vt:lpstr>Valores Safe</vt:lpstr>
      <vt:lpstr>Presentación de PowerPoint</vt:lpstr>
      <vt:lpstr>Marco Safe - Experian</vt:lpstr>
      <vt:lpstr>Presentación de PowerPoint</vt:lpstr>
      <vt:lpstr>Presentación de PowerPoint</vt:lpstr>
      <vt:lpstr>Presentación de PowerPoint</vt:lpstr>
      <vt:lpstr>ASIGNACIÓN DE ROLES</vt:lpstr>
      <vt:lpstr>ASIGNACIÓN DE ROLES</vt:lpstr>
      <vt:lpstr>Marco Safe - Experian</vt:lpstr>
      <vt:lpstr>Presentación de PowerPoint</vt:lpstr>
      <vt:lpstr>Presentación de PowerPoint</vt:lpstr>
      <vt:lpstr>Product Backlog </vt:lpstr>
      <vt:lpstr>Marco Safe - Experian</vt:lpstr>
      <vt:lpstr>Marco Safe - Experian</vt:lpstr>
      <vt:lpstr>Marco Safe - Experian</vt:lpstr>
      <vt:lpstr>Presentación de PowerPoint</vt:lpstr>
      <vt:lpstr>Marco Safe - Experian</vt:lpstr>
      <vt:lpstr>ITERACIÓN 1</vt:lpstr>
      <vt:lpstr>Product Backlog – 2 Iteración </vt:lpstr>
      <vt:lpstr>ITERACIÓN 2</vt:lpstr>
      <vt:lpstr>Product Backlog – 3 Iteración </vt:lpstr>
      <vt:lpstr>ITERACIÓN 3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Serrato, Sindy</dc:creator>
  <cp:lastModifiedBy>Serrato, Sindy</cp:lastModifiedBy>
  <cp:revision>33</cp:revision>
  <dcterms:created xsi:type="dcterms:W3CDTF">2019-03-13T13:03:10Z</dcterms:created>
  <dcterms:modified xsi:type="dcterms:W3CDTF">2019-04-25T22:10:06Z</dcterms:modified>
</cp:coreProperties>
</file>